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4"/>
  </p:notesMasterIdLst>
  <p:sldIdLst>
    <p:sldId id="568" r:id="rId2"/>
    <p:sldId id="412" r:id="rId3"/>
    <p:sldId id="439" r:id="rId4"/>
    <p:sldId id="440" r:id="rId5"/>
    <p:sldId id="441" r:id="rId6"/>
    <p:sldId id="600" r:id="rId7"/>
    <p:sldId id="569" r:id="rId8"/>
    <p:sldId id="570" r:id="rId9"/>
    <p:sldId id="605" r:id="rId10"/>
    <p:sldId id="604" r:id="rId11"/>
    <p:sldId id="601" r:id="rId12"/>
    <p:sldId id="603" r:id="rId13"/>
    <p:sldId id="571" r:id="rId14"/>
    <p:sldId id="572" r:id="rId15"/>
    <p:sldId id="574" r:id="rId16"/>
    <p:sldId id="607" r:id="rId17"/>
    <p:sldId id="602" r:id="rId18"/>
    <p:sldId id="573" r:id="rId19"/>
    <p:sldId id="576" r:id="rId20"/>
    <p:sldId id="575" r:id="rId21"/>
    <p:sldId id="624" r:id="rId22"/>
    <p:sldId id="626" r:id="rId23"/>
    <p:sldId id="625" r:id="rId24"/>
    <p:sldId id="577" r:id="rId25"/>
    <p:sldId id="578" r:id="rId26"/>
    <p:sldId id="581" r:id="rId27"/>
    <p:sldId id="628" r:id="rId28"/>
    <p:sldId id="588" r:id="rId29"/>
    <p:sldId id="579" r:id="rId30"/>
    <p:sldId id="582" r:id="rId31"/>
    <p:sldId id="629" r:id="rId32"/>
    <p:sldId id="636" r:id="rId33"/>
    <p:sldId id="583" r:id="rId34"/>
    <p:sldId id="584" r:id="rId35"/>
    <p:sldId id="585" r:id="rId36"/>
    <p:sldId id="586" r:id="rId37"/>
    <p:sldId id="587" r:id="rId38"/>
    <p:sldId id="608" r:id="rId39"/>
    <p:sldId id="631" r:id="rId40"/>
    <p:sldId id="632" r:id="rId41"/>
    <p:sldId id="633" r:id="rId42"/>
    <p:sldId id="634" r:id="rId43"/>
    <p:sldId id="635" r:id="rId44"/>
    <p:sldId id="630" r:id="rId45"/>
    <p:sldId id="616" r:id="rId46"/>
    <p:sldId id="613" r:id="rId47"/>
    <p:sldId id="599" r:id="rId48"/>
    <p:sldId id="593" r:id="rId49"/>
    <p:sldId id="596" r:id="rId50"/>
    <p:sldId id="595" r:id="rId51"/>
    <p:sldId id="597" r:id="rId52"/>
    <p:sldId id="637" r:id="rId53"/>
  </p:sldIdLst>
  <p:sldSz cx="9144000" cy="5143500" type="screen16x9"/>
  <p:notesSz cx="6858000" cy="9144000"/>
  <p:embeddedFontLst>
    <p:embeddedFont>
      <p:font typeface="Academy Engraved LET" pitchFamily="2" charset="0"/>
      <p:regular r:id="rId55"/>
    </p:embeddedFont>
    <p:embeddedFont>
      <p:font typeface="Book Antiqua" panose="02040602050305030304" pitchFamily="18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Kalpurush" panose="02000600000000000000" pitchFamily="2" charset="0"/>
      <p:regular r:id="rId65"/>
    </p:embeddedFont>
    <p:embeddedFont>
      <p:font typeface="Nikosh" panose="02000000000000000000" pitchFamily="2" charset="0"/>
      <p:regular r:id="rId66"/>
    </p:embeddedFont>
    <p:embeddedFont>
      <p:font typeface="Oswald" panose="02000503000000000000" pitchFamily="2" charset="0"/>
      <p:regular r:id="rId67"/>
      <p:bold r:id="rId68"/>
    </p:embeddedFont>
    <p:embeddedFont>
      <p:font typeface="SutonnyMJ" pitchFamily="2" charset="0"/>
      <p:regular r:id="rId69"/>
      <p:bold r:id="rId70"/>
      <p:italic r:id="rId71"/>
      <p:boldItalic r:id="rId72"/>
    </p:embeddedFont>
    <p:embeddedFont>
      <p:font typeface="Tinos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FF"/>
    <a:srgbClr val="3333FF"/>
    <a:srgbClr val="000000"/>
    <a:srgbClr val="0000FF"/>
    <a:srgbClr val="FFFF00"/>
    <a:srgbClr val="00CC00"/>
    <a:srgbClr val="00FFFF"/>
    <a:srgbClr val="00FF00"/>
    <a:srgbClr val="EAF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1" d="100"/>
          <a:sy n="101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25426"/>
            <a:ext cx="7228850" cy="685800"/>
          </a:xfrm>
          <a:ln w="76200">
            <a:solidFill>
              <a:srgbClr val="0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r>
              <a:rPr lang="en-US" sz="4400" spc="-150" dirty="0" err="1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4400" spc="-150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spc="-150" dirty="0" err="1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4400" spc="-150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- ৫</a:t>
            </a:r>
            <a:endParaRPr lang="en-US" sz="6600" spc="-150" dirty="0">
              <a:solidFill>
                <a:srgbClr val="EAFC04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76350"/>
            <a:ext cx="7228849" cy="3215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</a:t>
            </a:r>
            <a:endParaRPr lang="en-US" sz="48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000"/>
              </a:lnSpc>
            </a:pPr>
            <a:r>
              <a:rPr lang="en-US" sz="4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হিমাগার</a:t>
            </a:r>
            <a:r>
              <a:rPr lang="en-US" sz="4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ফিস</a:t>
            </a:r>
            <a:r>
              <a:rPr lang="en-US" sz="4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ফ্রিজিং</a:t>
            </a:r>
            <a:r>
              <a:rPr lang="en-US" sz="4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প্লান্ট,মাংস</a:t>
            </a:r>
            <a:r>
              <a:rPr lang="en-US" sz="4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সংরক্ষণাগারের</a:t>
            </a:r>
            <a:r>
              <a:rPr lang="en-US" sz="4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4000"/>
              </a:lnSpc>
            </a:pPr>
            <a:r>
              <a:rPr lang="en-US" sz="4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প্রোডাক্ট</a:t>
            </a:r>
            <a:r>
              <a:rPr lang="en-US" sz="4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নিরূপণ</a:t>
            </a:r>
            <a:r>
              <a:rPr lang="en-US" sz="4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2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/>
            <a:r>
              <a:rPr lang="en-US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(Study  the  product  load  of  a  cold storage,  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fish  freezing plant,  or  meet storage)  </a:t>
            </a:r>
          </a:p>
          <a:p>
            <a:pPr lvl="0" algn="ctr"/>
            <a:endParaRPr lang="en-US" sz="2400" b="1" i="0" spc="-150" dirty="0">
              <a:solidFill>
                <a:schemeClr val="bg1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5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E21895-5C2A-4696-A6A3-BB2F4E31E848}"/>
              </a:ext>
            </a:extLst>
          </p:cNvPr>
          <p:cNvSpPr txBox="1"/>
          <p:nvPr/>
        </p:nvSpPr>
        <p:spPr>
          <a:xfrm>
            <a:off x="1" y="1"/>
            <a:ext cx="89207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    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8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350"/>
            <a:ext cx="7076450" cy="39776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6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66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- ৫     </a:t>
            </a:r>
          </a:p>
          <a:p>
            <a:pPr marL="0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১৪- ০৬- ২০২১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খ্রিঃ</a:t>
            </a:r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নামঃ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হিমাগার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ফিস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ফ্রিজিং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প্লান্ট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মাংস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lvl="0"/>
            <a:r>
              <a:rPr lang="en-US" sz="5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সংরক্ষণাগারের</a:t>
            </a:r>
            <a:r>
              <a:rPr lang="en-US" sz="5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প্রোডাক্ট</a:t>
            </a:r>
            <a:r>
              <a:rPr lang="en-US" sz="5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নিরূপণ</a:t>
            </a:r>
            <a:r>
              <a:rPr lang="en-US" sz="5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endParaRPr lang="en-US" sz="5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1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44157"/>
              </p:ext>
            </p:extLst>
          </p:nvPr>
        </p:nvGraphicFramePr>
        <p:xfrm>
          <a:off x="1206795" y="548464"/>
          <a:ext cx="7315200" cy="400449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465">
                <a:tc>
                  <a:txBody>
                    <a:bodyPr/>
                    <a:lstStyle/>
                    <a:p>
                      <a:pPr algn="l"/>
                      <a:r>
                        <a:rPr lang="en-US" sz="2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৫</a:t>
                      </a:r>
                      <a:endParaRPr lang="en-US" sz="2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                            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১৪- ০৬-</a:t>
                      </a:r>
                      <a:r>
                        <a:rPr lang="en-US" sz="2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২০২১ </a:t>
                      </a:r>
                      <a:r>
                        <a:rPr lang="en-US" sz="2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2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0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4191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47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হিমাগার</a:t>
                      </a:r>
                      <a:r>
                        <a:rPr kumimoji="0" lang="en-US" sz="47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,  </a:t>
                      </a:r>
                      <a:r>
                        <a:rPr kumimoji="0" lang="en-US" sz="47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ফিস</a:t>
                      </a:r>
                      <a:r>
                        <a:rPr kumimoji="0" lang="en-US" sz="47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47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ফ্রিজিং</a:t>
                      </a:r>
                      <a:r>
                        <a:rPr kumimoji="0" lang="en-US" sz="47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47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প্লান্ট</a:t>
                      </a:r>
                      <a:r>
                        <a:rPr kumimoji="0" lang="en-US" sz="47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,  </a:t>
                      </a:r>
                      <a:r>
                        <a:rPr kumimoji="0" lang="en-US" sz="47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মাংস</a:t>
                      </a:r>
                      <a:r>
                        <a:rPr kumimoji="0" lang="en-US" sz="47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</a:p>
                    <a:p>
                      <a:pPr marL="0" marR="0" lvl="0" indent="-4191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455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সংরক্ষণাগারের</a:t>
                      </a:r>
                      <a:r>
                        <a:rPr kumimoji="0" lang="en-US" sz="455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455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প্রোডাক্ট</a:t>
                      </a:r>
                      <a:r>
                        <a:rPr kumimoji="0" lang="en-US" sz="455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455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লোড</a:t>
                      </a:r>
                      <a:r>
                        <a:rPr kumimoji="0" lang="en-US" sz="455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455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নিরূপণ</a:t>
                      </a:r>
                      <a:endParaRPr kumimoji="0" lang="en-US" sz="4550" b="1" i="0" u="none" strike="noStrike" kern="0" cap="none" spc="-30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  <a:p>
                      <a:pPr marL="0" marR="0" lvl="0" indent="-4191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lang="en-US" sz="3750" b="1" i="0" spc="-30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(Study  the  product  load  of  a  </a:t>
                      </a:r>
                      <a:r>
                        <a:rPr lang="en-US" sz="4100" b="1" i="0" spc="-30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cold storage,  fish  freezing </a:t>
                      </a:r>
                      <a:r>
                        <a:rPr lang="en-US" sz="4600" b="1" i="0" spc="-30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plant,  or  meet storage)  </a:t>
                      </a:r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4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527486"/>
            <a:ext cx="2438400" cy="1066800"/>
          </a:xfrm>
          <a:solidFill>
            <a:srgbClr val="00FFFF"/>
          </a:solidFill>
          <a:ln w="5715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2200"/>
              </a:lnSpc>
            </a:pPr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জব</a:t>
            </a:r>
            <a:r>
              <a:rPr lang="en-US" sz="72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শীট</a:t>
            </a:r>
            <a:endParaRPr lang="en-US" sz="72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6921" y="1718277"/>
            <a:ext cx="7228850" cy="2834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(Working procedure):</a:t>
            </a:r>
          </a:p>
          <a:p>
            <a:pPr marL="0" lvl="0"/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(Problem &amp; Solving ):</a:t>
            </a:r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Precautions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Remarks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  <a:endParaRPr lang="en-US" sz="4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14350"/>
            <a:ext cx="7391400" cy="838200"/>
          </a:xfrm>
          <a:ln w="57150">
            <a:solidFill>
              <a:srgbClr val="00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2100"/>
              </a:lnSpc>
            </a:pPr>
            <a:r>
              <a:rPr lang="en-US" sz="60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60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434" y="1426120"/>
            <a:ext cx="7315200" cy="3047999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 algn="ctr"/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হিমাগারে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রক্ষিত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বস্তু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সামগ্রী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থেকে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অর্জিত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লাভ</a:t>
            </a:r>
            <a:endParaRPr lang="en-US" sz="72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438" y="514349"/>
            <a:ext cx="7110611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1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ফিশ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ফ্রিজিং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ও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মাংস</a:t>
            </a:r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সংরক্ষণাগারে</a:t>
            </a:r>
            <a:r>
              <a:rPr lang="en-US" sz="6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রক্ষিত</a:t>
            </a:r>
            <a:r>
              <a:rPr lang="en-US" sz="6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মাছ</a:t>
            </a:r>
            <a:r>
              <a:rPr lang="en-US" sz="6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</a:p>
          <a:p>
            <a:pPr marL="0" lvl="0" algn="ctr"/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মাংস</a:t>
            </a:r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থেকে</a:t>
            </a:r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অর্জিত</a:t>
            </a:r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endParaRPr lang="en-US" sz="55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5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লাভ</a:t>
            </a:r>
            <a:endParaRPr lang="en-US" sz="55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4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14350"/>
            <a:ext cx="7315199" cy="990600"/>
          </a:xfrm>
          <a:solidFill>
            <a:srgbClr val="FFFF00"/>
          </a:solidFill>
          <a:ln w="5715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sz="44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44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(Working  procedure)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1623188"/>
            <a:ext cx="7228850" cy="2868838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যদি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কোনো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বস্তুসামগ্রীকে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নির্দিষ্ট</a:t>
            </a:r>
            <a:endParaRPr lang="en-US" sz="6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তাপমাত্রা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থেকে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শীতল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করে</a:t>
            </a:r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হিমাঙ্কে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আনতে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r>
              <a:rPr lang="en-US" sz="66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অথবা</a:t>
            </a:r>
            <a:endParaRPr lang="en-US" sz="5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4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22082"/>
            <a:ext cx="7076449" cy="3869944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আরও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শীতল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করে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সংরক্ষণ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endParaRPr lang="en-US" sz="5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তাহলে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উক্ত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থেকে</a:t>
            </a:r>
            <a:endParaRPr lang="en-US" sz="58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অপসারিত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তিনটি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ধাপে</a:t>
            </a:r>
            <a:endParaRPr lang="en-US" sz="58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6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6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r>
              <a:rPr lang="en-US" sz="6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- </a:t>
            </a:r>
            <a:endParaRPr lang="en-US" sz="60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1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3977676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63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(i) </a:t>
            </a:r>
            <a:r>
              <a:rPr lang="en-US" sz="63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প্রবেশকৃত</a:t>
            </a:r>
            <a:r>
              <a:rPr lang="en-US" sz="63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3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তাপমাত্রা</a:t>
            </a:r>
            <a:r>
              <a:rPr lang="en-US" sz="63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3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থেকে</a:t>
            </a:r>
            <a:r>
              <a:rPr lang="en-US" sz="63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3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হিমাঙ্ক</a:t>
            </a:r>
            <a:r>
              <a:rPr lang="en-US" sz="6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পর্যন্ত</a:t>
            </a:r>
            <a:r>
              <a:rPr lang="en-US" sz="6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শীতল</a:t>
            </a:r>
            <a:r>
              <a:rPr lang="en-US" sz="6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</a:t>
            </a:r>
            <a:r>
              <a:rPr lang="en-US" sz="6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endParaRPr lang="en-US" sz="65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কর্তৃক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বর্জিত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তাপের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পরিমাণ</a:t>
            </a:r>
            <a:r>
              <a:rPr lang="en-US" sz="6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নিরূপণ</a:t>
            </a:r>
            <a:r>
              <a:rPr lang="en-US" sz="6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6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অনুমেয়</a:t>
            </a:r>
            <a:r>
              <a:rPr lang="en-US" sz="6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6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  <a:r>
              <a:rPr lang="en-US" sz="6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593180"/>
            <a:ext cx="7228850" cy="389884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lnSpc>
                <a:spcPts val="4900"/>
              </a:lnSpc>
            </a:pP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অর্থা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ৎ    </a:t>
            </a:r>
            <a:r>
              <a:rPr lang="en-US" sz="4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Q = M.S.TD </a:t>
            </a:r>
          </a:p>
          <a:p>
            <a:pPr marL="0" lvl="0" indent="0">
              <a:lnSpc>
                <a:spcPts val="4900"/>
              </a:lnSpc>
            </a:pP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এখানে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Q =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গৃহীত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বর্জিত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indent="0">
              <a:lnSpc>
                <a:spcPts val="4900"/>
              </a:lnSpc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        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M =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indent="0">
              <a:lnSpc>
                <a:spcPts val="4900"/>
              </a:lnSpc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          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S =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আপেক্ষিক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indent="0">
              <a:lnSpc>
                <a:spcPts val="4900"/>
              </a:lnSpc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      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TD =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তাপমাত্রা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ব্যবধান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(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>
              <a:lnSpc>
                <a:spcPts val="4900"/>
              </a:lnSpc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প্রবেশের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সময়ের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তাপমাত্রা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হিমাঙ্ক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তাপমাত্রা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2806" y="514350"/>
            <a:ext cx="7391399" cy="4114800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lnSpc>
                <a:spcPts val="5200"/>
              </a:lnSpc>
            </a:pPr>
            <a:r>
              <a:rPr lang="en-US" sz="45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(ii) </a:t>
            </a:r>
            <a:r>
              <a:rPr lang="en-US" sz="45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প্রডাক্টকে</a:t>
            </a:r>
            <a:r>
              <a:rPr lang="en-US" sz="45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জমিয়ে</a:t>
            </a:r>
            <a:r>
              <a:rPr lang="en-US" sz="45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কঠিন</a:t>
            </a:r>
            <a:r>
              <a:rPr lang="en-US" sz="45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অবস্থায়</a:t>
            </a:r>
            <a:r>
              <a:rPr lang="en-US" sz="45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আনতে</a:t>
            </a:r>
            <a:r>
              <a:rPr lang="en-US" sz="45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>
              <a:lnSpc>
                <a:spcPts val="5200"/>
              </a:lnSpc>
            </a:pPr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</a:t>
            </a:r>
            <a:r>
              <a:rPr lang="en-US" sz="4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কর্তৃক</a:t>
            </a:r>
            <a:r>
              <a:rPr lang="en-US" sz="4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বর্জিত</a:t>
            </a:r>
            <a:r>
              <a:rPr lang="en-US" sz="4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তাপের</a:t>
            </a:r>
            <a:r>
              <a:rPr lang="en-US" sz="4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পরিমাণ</a:t>
            </a:r>
            <a:r>
              <a:rPr lang="en-US" sz="4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নিরূপণ</a:t>
            </a:r>
            <a:endParaRPr lang="en-US" sz="45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>
              <a:lnSpc>
                <a:spcPts val="5200"/>
              </a:lnSpc>
            </a:pP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সুপ্ততাপ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  <a:r>
              <a:rPr lang="en-US" sz="48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  </a:t>
            </a:r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অর্থা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ৎ </a:t>
            </a:r>
            <a:r>
              <a:rPr lang="en-US" sz="48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Q =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m.L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>
              <a:lnSpc>
                <a:spcPts val="5200"/>
              </a:lnSpc>
            </a:pPr>
            <a:r>
              <a:rPr lang="en-US" sz="4400" b="1" i="0" spc="-300" dirty="0" err="1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GLv‡b</a:t>
            </a:r>
            <a:r>
              <a:rPr lang="en-US" sz="4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Q =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গৃহীত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বর্জিত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endParaRPr lang="en-US" sz="44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>
              <a:lnSpc>
                <a:spcPts val="5200"/>
              </a:lnSpc>
            </a:pP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      m =</a:t>
            </a:r>
            <a:r>
              <a:rPr lang="en-US" sz="4400" b="1" i="0" spc="-30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ভর</a:t>
            </a:r>
            <a:endParaRPr lang="en-US" sz="4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>
              <a:lnSpc>
                <a:spcPts val="5200"/>
              </a:lnSpc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         L  =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সুপ্ততাপ</a:t>
            </a:r>
            <a:endParaRPr lang="en-US" sz="40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3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অংশ-৫</a:t>
            </a: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PRACTICAL-5</a:t>
            </a:r>
          </a:p>
          <a:p>
            <a:pPr marL="0" algn="r"/>
            <a:r>
              <a:rPr lang="en-US" sz="4800" b="1" i="0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Nikosh" pitchFamily="2" charset="0"/>
              </a:rPr>
              <a:t>14-06-2021</a:t>
            </a:r>
            <a:endParaRPr lang="en-US" sz="4800" b="1" i="0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5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CBEEB4-107B-4E79-B4B4-16C345C28C3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4114800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lnSpc>
                    <a:spcPts val="4300"/>
                  </a:lnSpc>
                </a:pP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(iii)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হিমাঙ্ক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থেকে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সংরক্ষণ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তাপমাত্রায়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আনতে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indent="0">
                  <a:lnSpc>
                    <a:spcPts val="4300"/>
                  </a:lnSpc>
                </a:pP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প্রডাক্ট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কর্তৃক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বর্ধিত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</a:t>
                </a:r>
                <a:r>
                  <a:rPr lang="en-US" sz="37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অনুমেয়</a:t>
                </a:r>
                <a:r>
                  <a:rPr lang="en-US" sz="37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7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 </a:t>
                </a:r>
              </a:p>
              <a:p>
                <a:pPr marL="0" lvl="0" indent="0">
                  <a:lnSpc>
                    <a:spcPts val="4300"/>
                  </a:lnSpc>
                </a:pP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নিরূপণ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।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অর্থা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ৎ ,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</a:p>
              <a:p>
                <a:pPr marL="0" lvl="0" indent="0">
                  <a:lnSpc>
                    <a:spcPts val="4300"/>
                  </a:lnSpc>
                </a:pP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m.s.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∆</m:t>
                    </m:r>
                    <m:r>
                      <a:rPr lang="en-US" sz="3600" b="1" i="0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𝐓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lvl="0" indent="0">
                  <a:lnSpc>
                    <a:spcPts val="4300"/>
                  </a:lnSpc>
                </a:pP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উপরোক্ত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তিনটি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ধাপে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যোগফলকে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CwáZ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</a:p>
              <a:p>
                <a:pPr marL="0" lvl="0" indent="0">
                  <a:lnSpc>
                    <a:spcPts val="4300"/>
                  </a:lnSpc>
                </a:pP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শীতলীকরণের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সময়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</a:t>
                </a:r>
                <a:r>
                  <a:rPr lang="en-US" sz="37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sec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দিয়ে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ভাগ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করলে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CwáZ</a:t>
                </a:r>
                <a:endParaRPr lang="en-US" sz="3700" b="1" i="0" spc="-150" dirty="0">
                  <a:solidFill>
                    <a:srgbClr val="000000"/>
                  </a:solidFill>
                  <a:latin typeface="SutonnyMJ" pitchFamily="2" charset="0"/>
                  <a:cs typeface="SutonnyMJ" pitchFamily="2" charset="0"/>
                </a:endParaRPr>
              </a:p>
              <a:p>
                <a:pPr marL="0" indent="0">
                  <a:lnSpc>
                    <a:spcPts val="4300"/>
                  </a:lnSpc>
                </a:pP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তুল্য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প্রডাক্ট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পাওয়া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যাবে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।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4114800"/>
              </a:xfrm>
              <a:blipFill rotWithShape="1">
                <a:blip r:embed="rId2"/>
                <a:stretch>
                  <a:fillRect l="-2473" t="-1599" r="-5276" b="-2035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0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buClr>
                <a:srgbClr val="000000"/>
              </a:buClr>
              <a:buSzTx/>
            </a:pPr>
            <a:r>
              <a:rPr lang="en-US" sz="63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উদাহরণ-১ (</a:t>
            </a:r>
            <a:r>
              <a:rPr lang="en-US" sz="63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ফিশ</a:t>
            </a:r>
            <a:r>
              <a:rPr lang="en-US" sz="63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ফ্রিজিং</a:t>
            </a:r>
            <a:r>
              <a:rPr lang="en-US" sz="63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</a:t>
            </a:r>
            <a:r>
              <a:rPr lang="en-US" sz="63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809750"/>
                <a:ext cx="7152650" cy="26822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fontAlgn="base">
                  <a:lnSpc>
                    <a:spcPts val="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445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300</a:t>
                </a:r>
                <a:r>
                  <a:rPr lang="en-US" sz="445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45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কেজি</a:t>
                </a:r>
                <a:r>
                  <a:rPr lang="en-US" sz="445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45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মাছ</a:t>
                </a:r>
                <a:r>
                  <a:rPr lang="en-US" sz="445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45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একটি</a:t>
                </a:r>
                <a:r>
                  <a:rPr lang="en-US" sz="445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45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চিলারে</a:t>
                </a:r>
                <a:r>
                  <a:rPr lang="en-US" sz="445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45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35</a:t>
                </a:r>
                <a14:m>
                  <m:oMath xmlns:m="http://schemas.openxmlformats.org/officeDocument/2006/math">
                    <m:r>
                      <a:rPr lang="en-US" sz="4450" b="1" kern="120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℃</m:t>
                    </m:r>
                  </m:oMath>
                </a14:m>
                <a:r>
                  <a:rPr lang="en-US" sz="445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</a:p>
              <a:p>
                <a:pPr marL="0" lvl="0" indent="0" fontAlgn="base">
                  <a:lnSpc>
                    <a:spcPts val="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40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তাপমাত্রায়  </a:t>
                </a:r>
                <a:r>
                  <a:rPr lang="en-US" sz="40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প্রবেশ</a:t>
                </a:r>
                <a:r>
                  <a:rPr lang="en-US" sz="40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0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করিয়ে</a:t>
                </a:r>
                <a:r>
                  <a:rPr lang="en-US" sz="40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0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-10</a:t>
                </a:r>
                <a14:m>
                  <m:oMath xmlns:m="http://schemas.openxmlformats.org/officeDocument/2006/math">
                    <m:r>
                      <a:rPr lang="en-US" sz="4000" b="1" kern="120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℃</m:t>
                    </m:r>
                    <m:r>
                      <a:rPr lang="en-US" sz="4000" b="1" i="0" kern="120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  </m:t>
                    </m:r>
                  </m:oMath>
                </a14:m>
                <a:r>
                  <a:rPr lang="en-US" sz="40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তাপমাত্রায় </a:t>
                </a:r>
              </a:p>
              <a:p>
                <a:pPr marL="0" lvl="0" indent="0" fontAlgn="base">
                  <a:lnSpc>
                    <a:spcPts val="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47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10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ঘন্টা</a:t>
                </a:r>
                <a:r>
                  <a:rPr lang="en-US" sz="47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শীতল</a:t>
                </a:r>
                <a:r>
                  <a:rPr lang="en-US" sz="47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করা</a:t>
                </a:r>
                <a:r>
                  <a:rPr lang="en-US" sz="47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হলে</a:t>
                </a:r>
                <a:r>
                  <a:rPr lang="en-US" sz="47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মাছ</a:t>
                </a:r>
                <a:r>
                  <a:rPr lang="en-US" sz="47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থেকে</a:t>
                </a:r>
                <a:endParaRPr lang="en-US" sz="4700" b="1" i="0" kern="1200" spc="-150" dirty="0">
                  <a:solidFill>
                    <a:srgbClr val="080808"/>
                  </a:solidFill>
                  <a:latin typeface="Nikosh" pitchFamily="2" charset="0"/>
                  <a:cs typeface="Nikosh" pitchFamily="2" charset="0"/>
                  <a:sym typeface="Muli"/>
                </a:endParaRPr>
              </a:p>
              <a:p>
                <a:pPr marL="0" lvl="0" indent="0" fontAlgn="base">
                  <a:lnSpc>
                    <a:spcPts val="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40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অপসারিত</a:t>
                </a:r>
                <a:r>
                  <a:rPr lang="en-US" sz="47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তাপের</a:t>
                </a:r>
                <a:r>
                  <a:rPr lang="en-US" sz="47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পরিমাণ</a:t>
                </a:r>
                <a:r>
                  <a:rPr lang="en-US" sz="47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নির্ণয়</a:t>
                </a:r>
                <a:r>
                  <a:rPr lang="en-US" sz="47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7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কর</a:t>
                </a:r>
                <a:endParaRPr lang="en-US" sz="4700" b="1" i="0" kern="1200" spc="-150" dirty="0">
                  <a:solidFill>
                    <a:srgbClr val="080808"/>
                  </a:solidFill>
                  <a:latin typeface="SutonnyMJ" pitchFamily="2" charset="0"/>
                  <a:cs typeface="SutonnyMJ" pitchFamily="2" charset="0"/>
                  <a:sym typeface="Muli"/>
                </a:endParaRPr>
              </a:p>
              <a:p>
                <a:endParaRPr lang="en-US" b="1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809750"/>
                <a:ext cx="7152650" cy="2682276"/>
              </a:xfrm>
              <a:blipFill rotWithShape="1">
                <a:blip r:embed="rId2"/>
                <a:stretch>
                  <a:fillRect l="-3288" t="-2649" r="-4300" b="-11700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9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algn="just" fontAlgn="base">
                  <a:lnSpc>
                    <a:spcPts val="7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48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(</a:t>
                </a:r>
                <a:r>
                  <a:rPr lang="en-US" sz="48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kxZj</a:t>
                </a:r>
                <a:r>
                  <a:rPr lang="en-US" sz="48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 </a:t>
                </a:r>
                <a:r>
                  <a:rPr lang="en-US" sz="48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Ki‡Yi</a:t>
                </a:r>
                <a:r>
                  <a:rPr lang="en-US" sz="48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 </a:t>
                </a:r>
                <a:r>
                  <a:rPr lang="en-US" sz="48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mgq</a:t>
                </a:r>
                <a:r>
                  <a:rPr lang="en-US" sz="48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48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15</a:t>
                </a:r>
                <a:r>
                  <a:rPr lang="en-US" sz="48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48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N›Uv</a:t>
                </a:r>
                <a:r>
                  <a:rPr lang="en-US" sz="48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, </a:t>
                </a:r>
                <a:r>
                  <a:rPr lang="en-US" sz="48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gv‡Qi</a:t>
                </a:r>
                <a:endParaRPr lang="en-US" sz="4800" b="1" i="0" kern="1200" spc="-150" dirty="0">
                  <a:solidFill>
                    <a:srgbClr val="080808"/>
                  </a:solidFill>
                  <a:latin typeface="SutonnyMJ" pitchFamily="2" charset="0"/>
                  <a:cs typeface="SutonnyMJ" pitchFamily="2" charset="0"/>
                  <a:sym typeface="Muli"/>
                </a:endParaRPr>
              </a:p>
              <a:p>
                <a:pPr marL="0" lvl="0" indent="0" algn="just" fontAlgn="base">
                  <a:lnSpc>
                    <a:spcPts val="7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51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Av‡cwÿK</a:t>
                </a:r>
                <a:r>
                  <a:rPr lang="en-US" sz="51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51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Zvc</a:t>
                </a:r>
                <a:r>
                  <a:rPr lang="en-US" sz="51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51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315 </a:t>
                </a:r>
                <a:r>
                  <a:rPr lang="en-US" sz="5100" b="1" i="0" kern="120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Kj</a:t>
                </a:r>
                <a:r>
                  <a:rPr lang="en-US" sz="51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/Kg</a:t>
                </a:r>
                <a14:m>
                  <m:oMath xmlns:m="http://schemas.openxmlformats.org/officeDocument/2006/math">
                    <m:r>
                      <a:rPr lang="en-US" sz="5100" b="1" kern="120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°</m:t>
                    </m:r>
                    <m:r>
                      <a:rPr lang="en-US" sz="5100" b="1" i="0" kern="120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𝐊</m:t>
                    </m:r>
                    <m:r>
                      <a:rPr lang="en-US" sz="5100" b="1" i="0" kern="120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,</m:t>
                    </m:r>
                  </m:oMath>
                </a14:m>
                <a:r>
                  <a:rPr lang="en-US" sz="51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</a:p>
              <a:p>
                <a:pPr marL="0" lvl="0" indent="0" algn="just" fontAlgn="base">
                  <a:lnSpc>
                    <a:spcPts val="7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56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এবং</a:t>
                </a:r>
                <a:r>
                  <a:rPr lang="en-US" sz="5600" b="1" i="0" kern="1200" spc="-30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 </a:t>
                </a:r>
                <a:r>
                  <a:rPr lang="en-US" sz="5600" b="1" i="0" kern="1200" spc="-30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wPwjs</a:t>
                </a:r>
                <a:r>
                  <a:rPr lang="en-US" sz="5600" b="1" i="0" kern="1200" spc="-30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†</a:t>
                </a:r>
                <a:r>
                  <a:rPr lang="en-US" sz="5600" b="1" i="0" kern="1200" spc="-30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iU</a:t>
                </a:r>
                <a:r>
                  <a:rPr lang="en-US" sz="5600" b="1" i="0" kern="1200" spc="-30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5600" b="1" i="0" kern="120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ফ্যাক্টর</a:t>
                </a:r>
                <a:r>
                  <a:rPr lang="en-US" sz="5600" b="1" i="0" kern="1200" spc="-30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= </a:t>
                </a:r>
                <a:r>
                  <a:rPr lang="en-US" sz="5600" b="1" i="0" kern="120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0.68</a:t>
                </a:r>
                <a:r>
                  <a:rPr lang="en-US" sz="56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)</a:t>
                </a:r>
                <a:endParaRPr lang="en-US" sz="5600" spc="-30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4216" r="-3626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2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555" y="514350"/>
            <a:ext cx="5802600" cy="9906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lnSpc>
                <a:spcPts val="1600"/>
              </a:lnSpc>
              <a:buClr>
                <a:srgbClr val="000000"/>
              </a:buClr>
              <a:buSzTx/>
            </a:pPr>
            <a:r>
              <a:rPr lang="en-US" sz="9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Arial"/>
              </a:rPr>
              <a:t>সমাধানঃ</a:t>
            </a:r>
            <a:endParaRPr lang="en-US" sz="9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lnSpc>
                    <a:spcPts val="5400"/>
                  </a:lnSpc>
                  <a:buClr>
                    <a:srgbClr val="873624"/>
                  </a:buClr>
                  <a:buSzTx/>
                </a:pPr>
                <a:r>
                  <a:rPr lang="en-US" sz="4800" b="1" i="0" u="sng" kern="1200" dirty="0">
                    <a:solidFill>
                      <a:srgbClr val="1D01E9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‡`qv </a:t>
                </a:r>
                <a:r>
                  <a:rPr lang="en-US" sz="4800" b="1" i="0" u="sng" kern="1200" dirty="0" err="1">
                    <a:solidFill>
                      <a:srgbClr val="1D01E9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Av‡Q</a:t>
                </a:r>
                <a:r>
                  <a:rPr lang="en-US" sz="4800" b="1" i="0" u="sng" kern="1200" dirty="0">
                    <a:solidFill>
                      <a:srgbClr val="1D01E9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,</a:t>
                </a:r>
              </a:p>
              <a:p>
                <a:pPr marL="0" lvl="0" indent="0">
                  <a:lnSpc>
                    <a:spcPts val="5400"/>
                  </a:lnSpc>
                  <a:buClr>
                    <a:srgbClr val="873624"/>
                  </a:buClr>
                  <a:buSzTx/>
                </a:pPr>
                <a:r>
                  <a:rPr lang="en-US" sz="41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fi</a:t>
                </a:r>
                <a:r>
                  <a:rPr lang="en-US" sz="4100" b="1" i="0" kern="1200" spc="-150" dirty="0">
                    <a:solidFill>
                      <a:srgbClr val="080808"/>
                    </a:solidFill>
                    <a:latin typeface="Arial" pitchFamily="34" charset="0"/>
                    <a:cs typeface="Arial" pitchFamily="34" charset="0"/>
                    <a:sym typeface="Muli"/>
                  </a:rPr>
                  <a:t> </a:t>
                </a:r>
                <a:r>
                  <a:rPr lang="en-US" sz="41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(</a:t>
                </a:r>
                <a:r>
                  <a:rPr lang="en-US" sz="41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m</a:t>
                </a:r>
                <a:r>
                  <a:rPr lang="en-US" sz="41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) = </a:t>
                </a:r>
                <a:r>
                  <a:rPr lang="en-US" sz="4100" b="1" i="0" kern="1200" spc="-15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300 kg</a:t>
                </a:r>
                <a:r>
                  <a:rPr lang="en-US" sz="41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, </a:t>
                </a:r>
                <a:r>
                  <a:rPr lang="en-US" sz="41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gv‡Qi</a:t>
                </a:r>
                <a:r>
                  <a:rPr lang="en-US" sz="41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41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Av‡cwÿK</a:t>
                </a:r>
                <a:r>
                  <a:rPr lang="en-US" sz="41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41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Zvc</a:t>
                </a:r>
                <a:r>
                  <a:rPr lang="en-US" sz="41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,</a:t>
                </a:r>
              </a:p>
              <a:p>
                <a:pPr marL="0" lvl="0" indent="0">
                  <a:lnSpc>
                    <a:spcPts val="5400"/>
                  </a:lnSpc>
                  <a:buClr>
                    <a:srgbClr val="873624"/>
                  </a:buClr>
                  <a:buSzTx/>
                </a:pPr>
                <a:r>
                  <a:rPr lang="en-US" sz="4800" b="1" i="0" kern="1200" spc="-150" dirty="0" err="1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আঃ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800" b="1" i="0" kern="1200" spc="-150" dirty="0" err="1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তাপ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48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(</a:t>
                </a:r>
                <a:r>
                  <a:rPr lang="en-US" sz="48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c</a:t>
                </a:r>
                <a:r>
                  <a:rPr lang="en-US" sz="48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) = 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315  </a:t>
                </a:r>
                <a:r>
                  <a:rPr lang="en-US" sz="4800" b="1" i="0" kern="1200" dirty="0" err="1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Kj</a:t>
                </a:r>
                <a:r>
                  <a:rPr lang="en-US" sz="4800" b="1" i="0" kern="120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/Kg</a:t>
                </a:r>
                <a14:m>
                  <m:oMath xmlns:m="http://schemas.openxmlformats.org/officeDocument/2006/math">
                    <m:r>
                      <a:rPr lang="en-US" sz="4800" b="1" kern="1200">
                        <a:solidFill>
                          <a:srgbClr val="1D01E9"/>
                        </a:solidFill>
                        <a:latin typeface="Cambria Math"/>
                        <a:ea typeface="Cambria Math"/>
                        <a:cs typeface="Arial" pitchFamily="34" charset="0"/>
                        <a:sym typeface="Muli"/>
                      </a:rPr>
                      <m:t>°</m:t>
                    </m:r>
                  </m:oMath>
                </a14:m>
                <a:r>
                  <a:rPr lang="en-US" sz="4800" b="1" i="0" kern="120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K</a:t>
                </a:r>
                <a:r>
                  <a:rPr lang="en-US" sz="4800" b="1" i="0" kern="12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, </a:t>
                </a:r>
              </a:p>
              <a:p>
                <a:pPr marL="0" lvl="0" indent="0">
                  <a:lnSpc>
                    <a:spcPts val="5400"/>
                  </a:lnSpc>
                  <a:buClr>
                    <a:srgbClr val="873624"/>
                  </a:buClr>
                  <a:buSzTx/>
                </a:pPr>
                <a:r>
                  <a:rPr lang="en-US" sz="4800" b="1" i="0" kern="120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mgq</a:t>
                </a:r>
                <a:r>
                  <a:rPr lang="en-US" sz="4800" b="1" i="0" kern="1200" dirty="0">
                    <a:solidFill>
                      <a:srgbClr val="080808"/>
                    </a:solidFill>
                    <a:latin typeface="Arial" pitchFamily="34" charset="0"/>
                    <a:cs typeface="Arial" pitchFamily="34" charset="0"/>
                    <a:sym typeface="Muli"/>
                  </a:rPr>
                  <a:t> </a:t>
                </a:r>
                <a:r>
                  <a:rPr lang="en-US" sz="4800" b="1" i="0" kern="12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T</a:t>
                </a:r>
                <a:r>
                  <a:rPr lang="en-US" sz="4800" b="1" i="0" kern="12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= </a:t>
                </a:r>
                <a:r>
                  <a:rPr lang="en-US" sz="4800" b="1" i="0" kern="120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15</a:t>
                </a:r>
                <a:r>
                  <a:rPr lang="en-US" sz="4800" b="1" i="0" kern="12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800" b="1" i="0" kern="120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N›Uv</a:t>
                </a:r>
                <a:r>
                  <a:rPr lang="en-US" sz="4800" b="1" i="0" kern="120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,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endParaRPr lang="en-US" sz="3600" spc="-30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blipFill rotWithShape="1">
                <a:blip r:embed="rId2"/>
                <a:stretch>
                  <a:fillRect l="-3373" t="-2851" r="-5481" b="-23625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36529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lnSpc>
                    <a:spcPts val="7200"/>
                  </a:lnSpc>
                  <a:buClr>
                    <a:srgbClr val="873624"/>
                  </a:buClr>
                  <a:buSzTx/>
                </a:pPr>
                <a:r>
                  <a:rPr lang="en-US" sz="4900" b="1" i="0" kern="1200" spc="-150" dirty="0" err="1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wPwjs</a:t>
                </a:r>
                <a:r>
                  <a:rPr lang="en-US" sz="49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49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রেট</a:t>
                </a:r>
                <a:r>
                  <a:rPr lang="en-US" sz="49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4900" b="1" i="0" spc="-150" dirty="0" err="1">
                    <a:solidFill>
                      <a:srgbClr val="DBBDE5">
                        <a:lumMod val="10000"/>
                      </a:srgbClr>
                    </a:solidFill>
                    <a:latin typeface="Nikosh" pitchFamily="2" charset="0"/>
                    <a:cs typeface="Nikosh" pitchFamily="2" charset="0"/>
                    <a:sym typeface="Amatic SC"/>
                  </a:rPr>
                  <a:t>ফ্যাক্টর</a:t>
                </a:r>
                <a:r>
                  <a:rPr lang="en-US" sz="4900" b="1" i="0" spc="-150" dirty="0">
                    <a:solidFill>
                      <a:srgbClr val="DBBDE5">
                        <a:lumMod val="10000"/>
                      </a:srgbClr>
                    </a:solidFill>
                    <a:latin typeface="Nikosh" pitchFamily="2" charset="0"/>
                    <a:cs typeface="Nikosh" pitchFamily="2" charset="0"/>
                    <a:sym typeface="Amatic SC"/>
                  </a:rPr>
                  <a:t> (</a:t>
                </a:r>
                <a:r>
                  <a:rPr lang="en-US" sz="49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CRF</a:t>
                </a:r>
                <a:r>
                  <a:rPr lang="en-US" sz="49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) = </a:t>
                </a:r>
                <a:r>
                  <a:rPr lang="en-US" sz="4900" b="1" i="0" kern="1200" spc="-15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0.68</a:t>
                </a:r>
                <a:r>
                  <a:rPr lang="en-US" sz="49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,</a:t>
                </a:r>
                <a:endParaRPr lang="en-US" sz="4900" b="1" i="0" kern="1200" spc="-150" dirty="0">
                  <a:solidFill>
                    <a:srgbClr val="1D01E9"/>
                  </a:solidFill>
                  <a:latin typeface="SutonnyMJ" pitchFamily="2" charset="0"/>
                  <a:cs typeface="SutonnyMJ" pitchFamily="2" charset="0"/>
                  <a:sym typeface="Muli"/>
                </a:endParaRPr>
              </a:p>
              <a:p>
                <a:pPr marL="0" lvl="0" indent="0">
                  <a:lnSpc>
                    <a:spcPts val="7200"/>
                  </a:lnSpc>
                  <a:buClr>
                    <a:srgbClr val="873624"/>
                  </a:buClr>
                  <a:buSzTx/>
                </a:pPr>
                <a:r>
                  <a:rPr lang="en-US" sz="5400" b="1" i="0" kern="1200" spc="-300" dirty="0">
                    <a:solidFill>
                      <a:srgbClr val="FF0000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ZvcgvÎvq </a:t>
                </a:r>
                <a:r>
                  <a:rPr lang="en-US" sz="5400" b="1" i="0" kern="120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পার্থক্য</a:t>
                </a:r>
                <a:endParaRPr lang="en-US" sz="5400" b="1" i="0" kern="1200" spc="-30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  <a:sym typeface="Muli"/>
                </a:endParaRPr>
              </a:p>
              <a:p>
                <a:pPr marL="0" lvl="0" indent="0">
                  <a:lnSpc>
                    <a:spcPts val="7200"/>
                  </a:lnSpc>
                  <a:buClr>
                    <a:srgbClr val="873624"/>
                  </a:buClr>
                  <a:buSzTx/>
                </a:pPr>
                <a:r>
                  <a:rPr lang="en-US" sz="4800" b="1" i="0" kern="120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TD</a:t>
                </a:r>
                <a:r>
                  <a:rPr lang="en-US" sz="48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= ( </a:t>
                </a:r>
                <a:r>
                  <a:rPr lang="en-US" sz="4800" b="1" i="0" kern="120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T</a:t>
                </a:r>
                <a:r>
                  <a:rPr lang="en-US" sz="4800" b="1" i="0" kern="1200" spc="-30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1  </a:t>
                </a:r>
                <a:r>
                  <a:rPr lang="en-US" sz="4800" b="1" i="0" kern="120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- T</a:t>
                </a:r>
                <a:r>
                  <a:rPr lang="en-US" sz="4800" b="1" i="0" kern="1200" spc="-30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2</a:t>
                </a:r>
                <a:r>
                  <a:rPr lang="en-US" sz="4800" b="1" i="0" kern="120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8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) = {35</a:t>
                </a:r>
                <a14:m>
                  <m:oMath xmlns:m="http://schemas.openxmlformats.org/officeDocument/2006/math">
                    <m:r>
                      <a:rPr lang="en-US" sz="4800" b="1" kern="1200" spc="-300">
                        <a:solidFill>
                          <a:srgbClr val="080808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°</m:t>
                    </m:r>
                  </m:oMath>
                </a14:m>
                <a:r>
                  <a:rPr lang="en-US" sz="48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- (-10</a:t>
                </a:r>
                <a14:m>
                  <m:oMath xmlns:m="http://schemas.openxmlformats.org/officeDocument/2006/math">
                    <m:r>
                      <a:rPr lang="en-US" sz="4800" b="1" kern="1200" spc="-300" dirty="0">
                        <a:solidFill>
                          <a:srgbClr val="080808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°</m:t>
                    </m:r>
                  </m:oMath>
                </a14:m>
                <a:r>
                  <a:rPr lang="en-US" sz="48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)}</a:t>
                </a:r>
              </a:p>
              <a:p>
                <a:pPr marL="0" lvl="0" indent="0">
                  <a:lnSpc>
                    <a:spcPts val="7200"/>
                  </a:lnSpc>
                  <a:buClr>
                    <a:srgbClr val="873624"/>
                  </a:buClr>
                  <a:buSzTx/>
                </a:pPr>
                <a14:m>
                  <m:oMath xmlns:m="http://schemas.openxmlformats.org/officeDocument/2006/math">
                    <m:r>
                      <a:rPr lang="en-US" sz="4800" b="1" kern="1200" spc="-300">
                        <a:solidFill>
                          <a:srgbClr val="080808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∴</m:t>
                    </m:r>
                  </m:oMath>
                </a14:m>
                <a:r>
                  <a:rPr lang="en-US" sz="4400" b="1" i="0" kern="120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TD</a:t>
                </a:r>
                <a:r>
                  <a:rPr lang="en-US" sz="48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= </a:t>
                </a:r>
                <a:r>
                  <a:rPr lang="en-US" sz="4800" b="1" i="0" kern="1200" spc="-30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45</a:t>
                </a:r>
                <a14:m>
                  <m:oMath xmlns:m="http://schemas.openxmlformats.org/officeDocument/2006/math">
                    <m:r>
                      <a:rPr lang="en-US" sz="4800" b="1" kern="1200" spc="-300">
                        <a:solidFill>
                          <a:srgbClr val="1D01E9"/>
                        </a:solidFill>
                        <a:latin typeface="Cambria Math"/>
                        <a:ea typeface="Cambria Math"/>
                        <a:cs typeface="Arial" pitchFamily="34" charset="0"/>
                        <a:sym typeface="Muli"/>
                      </a:rPr>
                      <m:t>℃</m:t>
                    </m:r>
                  </m:oMath>
                </a14:m>
                <a:r>
                  <a:rPr lang="en-US" sz="4800" b="1" i="0" kern="1200" spc="-30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</a:p>
              <a:p>
                <a:pPr marL="0" indent="0">
                  <a:buClr>
                    <a:srgbClr val="873624"/>
                  </a:buClr>
                  <a:buSzTx/>
                </a:pPr>
                <a:endParaRPr lang="en-US" sz="4800" b="1" i="0" kern="1200" dirty="0">
                  <a:solidFill>
                    <a:srgbClr val="1D01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cs typeface="SutonnyMJ" pitchFamily="2" charset="0"/>
                  <a:sym typeface="Muli"/>
                </a:endParaRPr>
              </a:p>
              <a:p>
                <a:pPr marL="0" lvl="0" indent="0">
                  <a:buClr>
                    <a:srgbClr val="873624"/>
                  </a:buClr>
                  <a:buSzTx/>
                </a:pPr>
                <a:endParaRPr lang="en-US" sz="4800" b="1" i="0" kern="1200" spc="-300" dirty="0">
                  <a:solidFill>
                    <a:srgbClr val="1D01E9"/>
                  </a:solidFill>
                  <a:latin typeface="Nikosh" pitchFamily="2" charset="0"/>
                  <a:cs typeface="Nikosh" pitchFamily="2" charset="0"/>
                  <a:sym typeface="Muli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36529" cy="3901476"/>
              </a:xfrm>
              <a:blipFill rotWithShape="1">
                <a:blip r:embed="rId2"/>
                <a:stretch>
                  <a:fillRect l="-4057" r="-4311" b="-41041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64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44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Avgiv </a:t>
                </a:r>
                <a:r>
                  <a:rPr lang="en-US" sz="4400" b="1" i="0" kern="1200" spc="-150" dirty="0" err="1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Rvwb</a:t>
                </a:r>
                <a:r>
                  <a:rPr lang="en-US" sz="44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, 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5700" b="1" i="0" kern="1200" spc="-150" dirty="0">
                    <a:solidFill>
                      <a:srgbClr val="000000"/>
                    </a:solidFill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AcmvwiZ </a:t>
                </a:r>
                <a:r>
                  <a:rPr lang="en-US" sz="5700" b="1" i="0" kern="1200" spc="-150" dirty="0" err="1">
                    <a:solidFill>
                      <a:srgbClr val="000000"/>
                    </a:solidFill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Zv‡ci</a:t>
                </a:r>
                <a:r>
                  <a:rPr lang="en-US" sz="5700" b="1" i="0" kern="1200" spc="-150" dirty="0">
                    <a:solidFill>
                      <a:srgbClr val="000000"/>
                    </a:solidFill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5700" b="1" i="0" kern="1200" spc="-150" dirty="0" err="1">
                    <a:solidFill>
                      <a:srgbClr val="000000"/>
                    </a:solidFill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cwigvb</a:t>
                </a:r>
                <a:r>
                  <a:rPr lang="en-US" sz="5700" b="1" i="0" kern="1200" spc="-150" dirty="0">
                    <a:solidFill>
                      <a:srgbClr val="000000"/>
                    </a:solidFill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, </a:t>
                </a:r>
                <a:r>
                  <a:rPr lang="en-US" sz="5700" b="1" i="0" kern="1200" spc="-150" dirty="0">
                    <a:solidFill>
                      <a:srgbClr val="FF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Q</a:t>
                </a:r>
                <a:r>
                  <a:rPr lang="en-US" sz="5700" b="1" i="0" kern="1200" spc="-150" baseline="-25000" dirty="0">
                    <a:solidFill>
                      <a:srgbClr val="FF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c</a:t>
                </a:r>
                <a:r>
                  <a:rPr lang="en-US" sz="5700" b="1" i="0" kern="1200" spc="-150" dirty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 =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kern="1200" spc="-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  <a:sym typeface="Muli"/>
                          </a:rPr>
                        </m:ctrlPr>
                      </m:fPr>
                      <m:num>
                        <m:r>
                          <a:rPr lang="en-US" sz="5400" b="1" i="0" kern="1200" spc="-150" smtClean="0">
                            <a:solidFill>
                              <a:srgbClr val="FF0000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  <a:sym typeface="Muli"/>
                          </a:rPr>
                          <m:t>𝐦</m:t>
                        </m:r>
                        <m:r>
                          <a:rPr lang="en-US" sz="5400" b="1" i="0" kern="1200" spc="-150" smtClean="0">
                            <a:solidFill>
                              <a:srgbClr val="FF0000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  <a:sym typeface="Muli"/>
                          </a:rPr>
                          <m:t>.</m:t>
                        </m:r>
                        <m:r>
                          <a:rPr lang="en-US" sz="5400" b="1" i="0" kern="1200" spc="-150" smtClean="0">
                            <a:solidFill>
                              <a:srgbClr val="FF0000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  <a:sym typeface="Muli"/>
                          </a:rPr>
                          <m:t>𝐜</m:t>
                        </m:r>
                        <m:r>
                          <a:rPr lang="en-US" sz="5400" b="1" i="0" kern="1200" spc="-150" smtClean="0">
                            <a:solidFill>
                              <a:srgbClr val="FF0000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  <a:sym typeface="Muli"/>
                          </a:rPr>
                          <m:t>.</m:t>
                        </m:r>
                        <m:r>
                          <a:rPr lang="en-US" sz="5400" b="1" i="0" kern="1200" spc="-150" smtClean="0">
                            <a:solidFill>
                              <a:srgbClr val="FF0000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  <a:sym typeface="Muli"/>
                          </a:rPr>
                          <m:t>𝐓𝐃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wPwjs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Gi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mgq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 </m:t>
                        </m:r>
                        <m: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  <a:sym typeface="Muli"/>
                          </a:rPr>
                          <m:t>× 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wPwjs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†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iU</m:t>
                        </m:r>
                        <m:r>
                          <m:rPr>
                            <m:nor/>
                          </m:rPr>
                          <a:rPr lang="en-US" sz="5400" b="1" i="0" kern="1200" spc="-150">
                            <a:solidFill>
                              <a:srgbClr val="000000"/>
                            </a:solidFill>
                            <a:latin typeface="SutonnyMJ" pitchFamily="2" charset="0"/>
                            <a:ea typeface="+mn-ea"/>
                            <a:cs typeface="SutonnyMJ" pitchFamily="2" charset="0"/>
                            <a:sym typeface="Mul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54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  <a:sym typeface="Amatic SC"/>
                          </a:rPr>
                          <m:t>ফ্যাক্টর</m:t>
                        </m:r>
                      </m:den>
                    </m:f>
                  </m:oMath>
                </a14:m>
                <a:r>
                  <a:rPr lang="en-US" sz="5400" b="1" i="0" kern="1200" spc="-150" dirty="0">
                    <a:solidFill>
                      <a:srgbClr val="000000"/>
                    </a:solidFill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</a:p>
              <a:p>
                <a:pPr marL="0" lvl="0" indent="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endParaRPr lang="en-US" sz="2400" b="1" i="0" kern="1200" dirty="0">
                  <a:solidFill>
                    <a:srgbClr val="080808"/>
                  </a:solidFill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endParaRPr lang="en-US" sz="3600" b="1" i="0" kern="1200" dirty="0">
                  <a:solidFill>
                    <a:srgbClr val="080808"/>
                  </a:solidFill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  <a:p>
                <a:pPr marL="0"/>
                <a:endParaRPr lang="en-US" sz="60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 l="-4534" t="-901" r="-5936" b="-29730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6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200" cy="3977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55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[ </a:t>
                </a:r>
                <a:r>
                  <a:rPr lang="en-US" sz="5500" b="1" i="0" kern="1200" spc="-150" dirty="0" err="1">
                    <a:solidFill>
                      <a:srgbClr val="0000FF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gvb</a:t>
                </a:r>
                <a:r>
                  <a:rPr lang="en-US" sz="5500" b="1" i="0" kern="1200" spc="-150" dirty="0">
                    <a:solidFill>
                      <a:srgbClr val="0000FF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5500" b="1" i="0" kern="1200" spc="-150" dirty="0" err="1">
                    <a:solidFill>
                      <a:srgbClr val="0000FF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ewm‡q</a:t>
                </a:r>
                <a:r>
                  <a:rPr lang="en-US" sz="5500" b="1" i="0" kern="1200" spc="-150" dirty="0">
                    <a:solidFill>
                      <a:srgbClr val="0000FF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5500" b="1" i="0" kern="120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পাই</a:t>
                </a:r>
                <a:r>
                  <a:rPr lang="en-US" sz="5500" b="1" i="0" kern="1200" spc="-150" dirty="0">
                    <a:solidFill>
                      <a:srgbClr val="0000FF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5500" b="1" i="0" kern="1200" spc="-150" dirty="0">
                    <a:solidFill>
                      <a:srgbClr val="080808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]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14:m>
                  <m:oMath xmlns:m="http://schemas.openxmlformats.org/officeDocument/2006/math">
                    <m:r>
                      <a:rPr lang="en-US" sz="5400" b="1" kern="1200" spc="-300" smtClean="0">
                        <a:solidFill>
                          <a:srgbClr val="080808"/>
                        </a:solidFill>
                        <a:latin typeface="Cambria Math"/>
                        <a:ea typeface="Cambria Math"/>
                        <a:cs typeface="SutonnyMJ" pitchFamily="2" charset="0"/>
                        <a:sym typeface="Muli"/>
                      </a:rPr>
                      <m:t>∴</m:t>
                    </m:r>
                  </m:oMath>
                </a14:m>
                <a:r>
                  <a:rPr lang="en-US" sz="54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5400" b="1" i="0" kern="120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Q</a:t>
                </a:r>
                <a:r>
                  <a:rPr lang="en-US" sz="5400" b="1" i="0" kern="1200" spc="-3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c</a:t>
                </a:r>
                <a:r>
                  <a:rPr lang="en-US" sz="5400" b="1" i="0" kern="120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kern="1200" spc="-3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  <a:sym typeface="Muli"/>
                          </a:rPr>
                        </m:ctrlPr>
                      </m:fPr>
                      <m:num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  <a:sym typeface="Muli"/>
                          </a:rPr>
                          <m:t>𝟑𝟎𝟎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  <a:sym typeface="Muli"/>
                          </a:rPr>
                          <m:t> ×</m:t>
                        </m:r>
                        <m:r>
                          <a:rPr lang="en-US" sz="5400" b="1" i="1" kern="1200" spc="-30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Times New Roman" pitchFamily="18" charset="0"/>
                            <a:sym typeface="Muli"/>
                          </a:rPr>
                          <m:t> 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Muli"/>
                          </a:rPr>
                          <m:t>𝟑𝟏𝟓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Muli"/>
                          </a:rPr>
                          <m:t> × {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Muli"/>
                          </a:rPr>
                          <m:t>𝟑𝟓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Muli"/>
                          </a:rPr>
                          <m:t>−(−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Muli"/>
                          </a:rPr>
                          <m:t>𝟏𝟎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Muli"/>
                          </a:rPr>
                          <m:t>)}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5400" b="1" i="0" kern="1200" spc="-30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  <a:sym typeface="Muli"/>
                          </a:rPr>
                          <m:t>15 </m:t>
                        </m:r>
                        <m:r>
                          <a:rPr lang="en-US" sz="5400" b="1" i="0" kern="1200" spc="-3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  <a:sym typeface="Muli"/>
                          </a:rPr>
                          <m:t>×</m:t>
                        </m:r>
                        <m:r>
                          <a:rPr lang="en-US" sz="5400" b="1" i="1" kern="1200" spc="-30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  <a:sym typeface="Muli"/>
                          </a:rPr>
                          <m:t> 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  <a:sym typeface="Muli"/>
                          </a:rPr>
                          <m:t>𝟔𝟎</m:t>
                        </m:r>
                        <m:r>
                          <a:rPr lang="en-US" sz="5400" b="1" i="1" kern="1200" spc="-30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  <a:sym typeface="Muli"/>
                          </a:rPr>
                          <m:t> 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  <a:sym typeface="Muli"/>
                          </a:rPr>
                          <m:t>×</m:t>
                        </m:r>
                        <m:r>
                          <a:rPr lang="en-US" sz="5400" b="1" i="1" kern="1200" spc="-30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  <a:sym typeface="Muli"/>
                          </a:rPr>
                          <m:t> 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  <a:sym typeface="Muli"/>
                          </a:rPr>
                          <m:t>𝟔𝟎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  <a:sym typeface="Muli"/>
                          </a:rPr>
                          <m:t> ×</m:t>
                        </m:r>
                        <m:r>
                          <a:rPr lang="en-US" sz="5400" b="1" i="1" kern="1200" spc="-30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  <a:sym typeface="Muli"/>
                          </a:rPr>
                          <m:t> 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  <a:sym typeface="Muli"/>
                          </a:rPr>
                          <m:t>𝟎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  <a:sym typeface="Muli"/>
                          </a:rPr>
                          <m:t>.</m:t>
                        </m:r>
                        <m:r>
                          <a:rPr lang="en-US" sz="54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  <a:sym typeface="Muli"/>
                          </a:rPr>
                          <m:t>𝟔𝟖</m:t>
                        </m:r>
                      </m:den>
                    </m:f>
                  </m:oMath>
                </a14:m>
                <a:r>
                  <a:rPr lang="en-US" sz="54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58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সুতরাং </a:t>
                </a:r>
                <a:r>
                  <a:rPr lang="en-US" sz="5800" b="1" i="0" kern="120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অপসারিত</a:t>
                </a:r>
                <a:r>
                  <a:rPr lang="en-US" sz="58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5800" b="1" i="0" kern="120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তাপের</a:t>
                </a:r>
                <a:r>
                  <a:rPr lang="en-US" sz="58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5800" b="1" i="0" kern="120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পরিমাণ</a:t>
                </a:r>
                <a:endParaRPr lang="en-US" sz="5800" b="1" i="0" kern="1200" spc="-300" dirty="0">
                  <a:solidFill>
                    <a:srgbClr val="080808"/>
                  </a:solidFill>
                  <a:latin typeface="Nikosh" pitchFamily="2" charset="0"/>
                  <a:cs typeface="Nikosh" pitchFamily="2" charset="0"/>
                  <a:sym typeface="Muli"/>
                </a:endParaRP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873624"/>
                  </a:buClr>
                  <a:buSzTx/>
                </a:pPr>
                <a:r>
                  <a:rPr lang="en-US" sz="5600" b="1" i="0" kern="12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= 115.81 Kw (</a:t>
                </a:r>
                <a:r>
                  <a:rPr lang="en-US" sz="5600" b="1" i="0" kern="12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Ans</a:t>
                </a:r>
                <a:r>
                  <a:rPr lang="en-US" sz="5600" b="1" i="0" kern="12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)</a:t>
                </a:r>
              </a:p>
              <a:p>
                <a:pPr marL="0"/>
                <a:endParaRPr lang="en-US" sz="60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200" cy="3977676"/>
              </a:xfrm>
              <a:blipFill rotWithShape="1">
                <a:blip r:embed="rId2"/>
                <a:stretch>
                  <a:fillRect l="-4534" t="-2102" r="-5194" b="-31081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246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838200"/>
          </a:xfr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>
              <a:lnSpc>
                <a:spcPts val="2100"/>
              </a:lnSpc>
            </a:pPr>
            <a:r>
              <a:rPr lang="en-US" sz="6600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</a:t>
            </a:r>
            <a:r>
              <a:rPr lang="en-US" sz="66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 - ২ (</a:t>
            </a:r>
            <a:r>
              <a:rPr lang="en-US" sz="6600" kern="1200" spc="-3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wngvMvi</a:t>
            </a:r>
            <a:r>
              <a:rPr lang="en-US" sz="6600" kern="1200" spc="-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/‡</a:t>
            </a:r>
            <a:r>
              <a:rPr lang="en-US" sz="6600" kern="1200" spc="-3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Kvì</a:t>
            </a:r>
            <a:r>
              <a:rPr lang="en-US" sz="6600" kern="1200" spc="-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)</a:t>
            </a:r>
            <a:endParaRPr lang="en-US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504950"/>
                <a:ext cx="7152650" cy="29870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algn="just">
                  <a:lnSpc>
                    <a:spcPts val="5400"/>
                  </a:lnSpc>
                  <a:buClr>
                    <a:srgbClr val="873624"/>
                  </a:buClr>
                  <a:buSzTx/>
                </a:pPr>
                <a:r>
                  <a:rPr lang="en-US" sz="3980" b="1" i="0" u="sng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12m </a:t>
                </a:r>
                <a14:m>
                  <m:oMath xmlns:m="http://schemas.openxmlformats.org/officeDocument/2006/math">
                    <m:r>
                      <a:rPr lang="en-US" sz="3980" b="1" u="sng" kern="1200" spc="-300">
                        <a:solidFill>
                          <a:srgbClr val="1D01E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+mn-ea"/>
                        <a:cs typeface="+mn-cs"/>
                        <a:sym typeface="Muli"/>
                      </a:rPr>
                      <m:t>×</m:t>
                    </m:r>
                  </m:oMath>
                </a14:m>
                <a:r>
                  <a:rPr lang="en-US" sz="3980" b="1" i="0" u="sng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 9m </a:t>
                </a:r>
                <a14:m>
                  <m:oMath xmlns:m="http://schemas.openxmlformats.org/officeDocument/2006/math">
                    <m:r>
                      <a:rPr lang="en-US" sz="3980" b="1" u="sng" kern="1200" spc="-300">
                        <a:solidFill>
                          <a:srgbClr val="1D01E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+mn-ea"/>
                        <a:cs typeface="+mn-cs"/>
                        <a:sym typeface="Muli"/>
                      </a:rPr>
                      <m:t>×</m:t>
                    </m:r>
                  </m:oMath>
                </a14:m>
                <a:r>
                  <a:rPr lang="en-US" sz="3980" b="1" i="0" u="sng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 4m </a:t>
                </a:r>
                <a:r>
                  <a:rPr lang="en-US" sz="398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mvB‡Ri</a:t>
                </a:r>
                <a:r>
                  <a:rPr lang="en-US" sz="398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398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GKwU</a:t>
                </a:r>
                <a:r>
                  <a:rPr lang="en-US" sz="398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 </a:t>
                </a:r>
                <a:r>
                  <a:rPr lang="en-US" sz="398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wngvMvi</a:t>
                </a:r>
                <a:r>
                  <a:rPr lang="en-US" sz="398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/‡</a:t>
                </a:r>
                <a:r>
                  <a:rPr lang="en-US" sz="398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Kvì</a:t>
                </a:r>
                <a:endParaRPr lang="en-US" sz="3980" b="1" i="0" kern="1200" spc="-3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  <a:p>
                <a:pPr marL="0" lvl="0" indent="0" algn="just">
                  <a:lnSpc>
                    <a:spcPts val="5400"/>
                  </a:lnSpc>
                  <a:buClr>
                    <a:srgbClr val="873624"/>
                  </a:buClr>
                  <a:buSzTx/>
                </a:pPr>
                <a:r>
                  <a:rPr lang="as-IN" sz="38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স্টোরেজে</a:t>
                </a:r>
                <a:r>
                  <a:rPr lang="en-US" sz="38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3800" b="1" i="0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2.25 Kg</a:t>
                </a:r>
                <a:r>
                  <a:rPr lang="en-US" sz="3800" b="1" i="0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 </a:t>
                </a:r>
                <a:r>
                  <a:rPr lang="en-US" sz="38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 </a:t>
                </a:r>
                <a:r>
                  <a:rPr lang="en-US" sz="380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IR‡bi</a:t>
                </a:r>
                <a:r>
                  <a:rPr lang="en-US" sz="38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 </a:t>
                </a:r>
                <a:r>
                  <a:rPr lang="en-US" sz="3800" b="1" i="0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2,000  </a:t>
                </a:r>
                <a:r>
                  <a:rPr lang="en-US" sz="380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wU</a:t>
                </a:r>
                <a:r>
                  <a:rPr lang="en-US" sz="38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 </a:t>
                </a:r>
                <a:r>
                  <a:rPr lang="as-IN" sz="38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প্যাকেট</a:t>
                </a:r>
                <a:r>
                  <a:rPr lang="en-US" sz="38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</a:p>
              <a:p>
                <a:pPr marL="0" lvl="0" indent="0" algn="just">
                  <a:lnSpc>
                    <a:spcPts val="5400"/>
                  </a:lnSpc>
                  <a:buClr>
                    <a:srgbClr val="873624"/>
                  </a:buClr>
                  <a:buSzTx/>
                </a:pPr>
                <a:r>
                  <a:rPr lang="en-US" sz="460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AvswkK</a:t>
                </a:r>
                <a:r>
                  <a:rPr lang="en-US" sz="46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 </a:t>
                </a:r>
                <a:r>
                  <a:rPr lang="en-US" sz="460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wngvwqZ</a:t>
                </a:r>
                <a:r>
                  <a:rPr lang="en-US" sz="46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460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gyiwMi</a:t>
                </a:r>
                <a:r>
                  <a:rPr lang="en-US" sz="46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†</a:t>
                </a:r>
                <a:r>
                  <a:rPr lang="en-US" sz="460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MvkZ</a:t>
                </a:r>
                <a:r>
                  <a:rPr lang="en-US" sz="46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(</a:t>
                </a:r>
                <a:r>
                  <a:rPr lang="en-US" sz="4600" b="1" i="0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3</a:t>
                </a:r>
                <a14:m>
                  <m:oMath xmlns:m="http://schemas.openxmlformats.org/officeDocument/2006/math">
                    <m:r>
                      <a:rPr lang="en-US" sz="4600" b="1" kern="1200" spc="-300">
                        <a:solidFill>
                          <a:srgbClr val="1D01E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+mn-ea"/>
                        <a:cs typeface="+mn-cs"/>
                        <a:sym typeface="Muli"/>
                      </a:rPr>
                      <m:t>℃</m:t>
                    </m:r>
                  </m:oMath>
                </a14:m>
                <a:r>
                  <a:rPr lang="en-US" sz="4600" b="1" i="0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) </a:t>
                </a:r>
                <a:r>
                  <a:rPr lang="en-US" sz="460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n‡Z</a:t>
                </a:r>
                <a:r>
                  <a:rPr lang="en-US" sz="46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</a:p>
              <a:p>
                <a:pPr marL="0" lvl="0" indent="0" algn="just">
                  <a:lnSpc>
                    <a:spcPts val="5400"/>
                  </a:lnSpc>
                  <a:buClr>
                    <a:srgbClr val="873624"/>
                  </a:buClr>
                  <a:buSzTx/>
                </a:pPr>
                <a:r>
                  <a:rPr lang="en-US" sz="50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( </a:t>
                </a:r>
                <a:r>
                  <a:rPr lang="en-US" sz="5000" b="1" i="0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-20</a:t>
                </a:r>
                <a14:m>
                  <m:oMath xmlns:m="http://schemas.openxmlformats.org/officeDocument/2006/math">
                    <m:r>
                      <a:rPr lang="en-US" sz="5000" b="1" kern="1200" spc="-300">
                        <a:solidFill>
                          <a:srgbClr val="1D01E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+mn-ea"/>
                        <a:cs typeface="+mn-cs"/>
                        <a:sym typeface="Muli"/>
                      </a:rPr>
                      <m:t>℃</m:t>
                    </m:r>
                  </m:oMath>
                </a14:m>
                <a:r>
                  <a:rPr lang="en-US" sz="50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) ZvcgvÎvq  </a:t>
                </a:r>
                <a:r>
                  <a:rPr lang="en-US" sz="500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Rwg‡q</a:t>
                </a:r>
                <a:r>
                  <a:rPr lang="en-US" sz="5000" b="1" i="0" kern="1200" spc="-3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 </a:t>
                </a:r>
                <a:r>
                  <a:rPr lang="en-US" sz="5000" b="1" i="0" kern="1200" spc="-300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msiÿ‡Yi</a:t>
                </a:r>
                <a:endParaRPr lang="en-US" sz="5000" b="1" i="0" kern="1200" spc="-3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504950"/>
                <a:ext cx="7152650" cy="2987076"/>
              </a:xfrm>
              <a:blipFill rotWithShape="1">
                <a:blip r:embed="rId2"/>
                <a:stretch>
                  <a:fillRect l="-3626" t="-398" r="-4806" b="-874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49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6921" y="514350"/>
            <a:ext cx="7315200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ts val="6100"/>
              </a:lnSpc>
              <a:buClr>
                <a:srgbClr val="873624"/>
              </a:buClr>
              <a:buSzTx/>
            </a:pPr>
            <a:r>
              <a:rPr lang="as-IN" sz="48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জন্য</a:t>
            </a:r>
            <a:r>
              <a:rPr lang="en-US" sz="48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  <a:r>
              <a:rPr lang="en-US" sz="4800" b="1" i="0" kern="1200" spc="-150" dirty="0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Muli"/>
              </a:rPr>
              <a:t>3</a:t>
            </a:r>
            <a:r>
              <a:rPr lang="en-US" sz="48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Muli"/>
              </a:rPr>
              <a:t> </a:t>
            </a:r>
            <a:r>
              <a:rPr lang="en-US" sz="48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(</a:t>
            </a:r>
            <a:r>
              <a:rPr lang="en-US" sz="48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wZb</a:t>
            </a:r>
            <a:r>
              <a:rPr lang="en-US" sz="48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) </a:t>
            </a:r>
            <a:r>
              <a:rPr lang="en-US" sz="48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Rb</a:t>
            </a:r>
            <a:r>
              <a:rPr lang="en-US" sz="48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  <a:r>
              <a:rPr lang="en-US" sz="48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kÖwgK</a:t>
            </a:r>
            <a:r>
              <a:rPr lang="en-US" sz="48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 </a:t>
            </a:r>
            <a:r>
              <a:rPr lang="en-US" sz="4800" b="1" i="0" kern="1200" spc="-150" dirty="0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200Watt</a:t>
            </a:r>
          </a:p>
          <a:p>
            <a:pPr marL="0" indent="0">
              <a:lnSpc>
                <a:spcPts val="6100"/>
              </a:lnSpc>
              <a:buClr>
                <a:srgbClr val="873624"/>
              </a:buClr>
              <a:buSzTx/>
            </a:pPr>
            <a:r>
              <a:rPr lang="en-US" sz="49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Gi</a:t>
            </a:r>
            <a:r>
              <a:rPr lang="en-US" sz="49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 </a:t>
            </a:r>
            <a:r>
              <a:rPr lang="en-US" sz="4900" b="1" i="0" kern="1200" spc="-150" dirty="0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Muli"/>
              </a:rPr>
              <a:t>2</a:t>
            </a:r>
            <a:r>
              <a:rPr lang="en-US" sz="49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Muli"/>
              </a:rPr>
              <a:t> </a:t>
            </a:r>
            <a:r>
              <a:rPr lang="en-US" sz="49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wU</a:t>
            </a:r>
            <a:r>
              <a:rPr lang="en-US" sz="49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 </a:t>
            </a:r>
            <a:r>
              <a:rPr lang="en-US" sz="49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evwZ</a:t>
            </a:r>
            <a:r>
              <a:rPr lang="en-US" sz="49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 </a:t>
            </a:r>
            <a:r>
              <a:rPr lang="en-US" sz="49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R¡vwj‡q</a:t>
            </a:r>
            <a:r>
              <a:rPr lang="en-US" sz="49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 ˆ`</a:t>
            </a:r>
            <a:r>
              <a:rPr lang="en-US" sz="49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wbK</a:t>
            </a:r>
            <a:r>
              <a:rPr lang="en-US" sz="49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  <a:r>
              <a:rPr lang="en-US" sz="4900" b="1" i="0" kern="1200" spc="-150" dirty="0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Muli"/>
              </a:rPr>
              <a:t>6 </a:t>
            </a:r>
            <a:r>
              <a:rPr lang="en-US" sz="49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N›Uv</a:t>
            </a:r>
            <a:endParaRPr lang="en-US" sz="4900" b="1" i="0" kern="1200" spc="-1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cs typeface="SutonnyMJ" pitchFamily="2" charset="0"/>
              <a:sym typeface="Muli"/>
            </a:endParaRPr>
          </a:p>
          <a:p>
            <a:pPr marL="0" indent="0">
              <a:lnSpc>
                <a:spcPts val="6100"/>
              </a:lnSpc>
              <a:buClr>
                <a:srgbClr val="873624"/>
              </a:buClr>
              <a:buSzTx/>
            </a:pPr>
            <a:r>
              <a:rPr lang="en-US" sz="5400" b="1" i="0" kern="1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KvR</a:t>
            </a:r>
            <a:r>
              <a:rPr lang="en-US" sz="54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  <a:r>
              <a:rPr lang="en-US" sz="5400" b="1" i="0" kern="1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K‡i</a:t>
            </a:r>
            <a:r>
              <a:rPr lang="en-US" sz="54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ˆ`</a:t>
            </a:r>
            <a:r>
              <a:rPr lang="en-US" sz="5400" b="1" i="0" kern="1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wbK</a:t>
            </a:r>
            <a:r>
              <a:rPr lang="en-US" sz="54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  <a:r>
              <a:rPr lang="en-US" sz="5400" b="1" i="0" kern="1200" dirty="0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Muli"/>
              </a:rPr>
              <a:t>8</a:t>
            </a:r>
            <a:r>
              <a:rPr lang="en-US" sz="54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Muli"/>
              </a:rPr>
              <a:t> </a:t>
            </a:r>
            <a:r>
              <a:rPr lang="en-US" sz="54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(</a:t>
            </a:r>
            <a:r>
              <a:rPr lang="en-US" sz="5400" b="1" i="0" kern="1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AvU</a:t>
            </a:r>
            <a:r>
              <a:rPr lang="en-US" sz="54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) </a:t>
            </a:r>
            <a:r>
              <a:rPr lang="en-US" sz="5400" b="1" i="0" kern="1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N›Uvq</a:t>
            </a:r>
            <a:r>
              <a:rPr lang="en-US" sz="54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</a:p>
          <a:p>
            <a:pPr marL="0" indent="0">
              <a:lnSpc>
                <a:spcPts val="6100"/>
              </a:lnSpc>
              <a:buClr>
                <a:srgbClr val="873624"/>
              </a:buClr>
              <a:buSzTx/>
            </a:pPr>
            <a:r>
              <a:rPr lang="en-US" sz="5100" b="1" i="0" u="sng" kern="1200" spc="-150" dirty="0" err="1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CwáZ</a:t>
            </a:r>
            <a:r>
              <a:rPr lang="en-US" sz="5100" b="1" i="0" u="sng" kern="1200" spc="-150" dirty="0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/</a:t>
            </a:r>
            <a:r>
              <a:rPr lang="en-US" sz="5100" b="1" i="0" u="sng" kern="1200" spc="-150" dirty="0" err="1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Kvsw•LZ</a:t>
            </a:r>
            <a:r>
              <a:rPr lang="en-US" sz="51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  <a:r>
              <a:rPr lang="en-US" sz="5100" b="1" i="0" kern="1200" spc="-15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wngvq‡bi</a:t>
            </a:r>
            <a:r>
              <a:rPr lang="en-US" sz="51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  <a:r>
              <a:rPr lang="as-IN" sz="51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জন্য</a:t>
            </a:r>
            <a:r>
              <a:rPr lang="en-US" sz="5100" b="1" i="0" kern="1200" spc="-15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  <a:r>
              <a:rPr lang="as-IN" sz="5100" b="1" i="0" kern="1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শীতল </a:t>
            </a:r>
            <a:endParaRPr lang="en-US" sz="5100" b="1" i="0" kern="1200" spc="-1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  <a:sym typeface="Muli"/>
            </a:endParaRPr>
          </a:p>
          <a:p>
            <a:pPr marL="0" indent="0">
              <a:lnSpc>
                <a:spcPts val="6100"/>
              </a:lnSpc>
              <a:buClr>
                <a:srgbClr val="873624"/>
              </a:buClr>
              <a:buSzTx/>
            </a:pPr>
            <a:r>
              <a:rPr lang="as-IN" sz="5500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যন্ত্রের </a:t>
            </a:r>
            <a:r>
              <a:rPr lang="en-US" sz="5500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 </a:t>
            </a:r>
            <a:r>
              <a:rPr lang="en-US" sz="5500" b="1" i="0" kern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ÿgZv</a:t>
            </a:r>
            <a:r>
              <a:rPr lang="en-US" sz="55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KZ </a:t>
            </a:r>
            <a:r>
              <a:rPr lang="en-US" sz="5500" b="1" i="0" kern="1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n‡e</a:t>
            </a:r>
            <a:r>
              <a:rPr lang="en-US" sz="55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</a:t>
            </a:r>
            <a:r>
              <a:rPr lang="en-US" sz="5500" b="1" i="0" kern="1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wbY©q</a:t>
            </a:r>
            <a:r>
              <a:rPr lang="en-US" sz="5500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  <a:sym typeface="Muli"/>
              </a:rPr>
              <a:t> Ki</a:t>
            </a:r>
          </a:p>
          <a:p>
            <a:pPr marL="0" lvl="0" indent="0">
              <a:spcBef>
                <a:spcPct val="20000"/>
              </a:spcBef>
              <a:buClr>
                <a:srgbClr val="873624"/>
              </a:buClr>
              <a:buSzTx/>
            </a:pPr>
            <a:endParaRPr lang="en-US" sz="4800" i="0" dirty="0"/>
          </a:p>
          <a:p>
            <a:pPr marL="0" lvl="0" indent="0" algn="just" fontAlgn="base">
              <a:spcBef>
                <a:spcPct val="0"/>
              </a:spcBef>
              <a:spcAft>
                <a:spcPct val="0"/>
              </a:spcAft>
              <a:buClr>
                <a:srgbClr val="873624"/>
              </a:buClr>
              <a:buSzTx/>
            </a:pPr>
            <a:endParaRPr lang="en-US" sz="4400" b="1" i="0" kern="1200" dirty="0">
              <a:solidFill>
                <a:srgbClr val="1D0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cs typeface="SutonnyMJ" pitchFamily="2" charset="0"/>
              <a:sym typeface="Mul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24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lnSpc>
                    <a:spcPts val="5100"/>
                  </a:lnSpc>
                  <a:buClr>
                    <a:srgbClr val="873624"/>
                  </a:buClr>
                  <a:buSzTx/>
                </a:pPr>
                <a:r>
                  <a:rPr lang="as-IN" sz="5500" b="1" i="0" u="sng" kern="1200" spc="-15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প্রয়োজনীয় তথ্যাদিঃ</a:t>
                </a:r>
                <a:r>
                  <a:rPr lang="en-US" sz="5500" b="1" i="0" kern="1200" spc="-150" dirty="0">
                    <a:solidFill>
                      <a:srgbClr val="020010"/>
                    </a:solidFill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</a:p>
              <a:p>
                <a:pPr marL="0" lvl="0" indent="0">
                  <a:lnSpc>
                    <a:spcPts val="5100"/>
                  </a:lnSpc>
                  <a:buClr>
                    <a:srgbClr val="873624"/>
                  </a:buClr>
                  <a:buSzTx/>
                </a:pPr>
                <a:r>
                  <a:rPr lang="en-US" sz="3800" b="1" i="0" kern="1200" spc="-150" dirty="0">
                    <a:solidFill>
                      <a:srgbClr val="080808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১। </a:t>
                </a:r>
                <a:r>
                  <a:rPr lang="en-US" sz="3800" b="1" i="0" kern="1200" spc="-150" dirty="0" err="1">
                    <a:solidFill>
                      <a:srgbClr val="080808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হিমাগারের</a:t>
                </a:r>
                <a:r>
                  <a:rPr lang="en-US" sz="3800" b="1" i="0" kern="1200" spc="-150" dirty="0">
                    <a:solidFill>
                      <a:srgbClr val="080808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3800" b="1" i="0" kern="1200" spc="-150" dirty="0" err="1">
                    <a:solidFill>
                      <a:srgbClr val="080808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বাইরের</a:t>
                </a:r>
                <a:r>
                  <a:rPr lang="en-US" sz="3800" b="1" i="0" kern="1200" spc="-150" dirty="0">
                    <a:solidFill>
                      <a:srgbClr val="080808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3800" b="1" i="0" kern="1200" spc="-150" dirty="0" err="1">
                    <a:solidFill>
                      <a:srgbClr val="080808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তাপমাত্রা</a:t>
                </a:r>
                <a:r>
                  <a:rPr lang="en-US" sz="3800" b="1" i="0" kern="1200" spc="-150" dirty="0">
                    <a:solidFill>
                      <a:srgbClr val="080808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= </a:t>
                </a:r>
                <a:r>
                  <a:rPr lang="en-US" sz="3800" b="1" i="0" kern="1200" spc="-150" dirty="0">
                    <a:solidFill>
                      <a:srgbClr val="0000FF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33</a:t>
                </a:r>
                <a14:m>
                  <m:oMath xmlns:m="http://schemas.openxmlformats.org/officeDocument/2006/math">
                    <m:r>
                      <a:rPr lang="en-US" sz="3800" b="1" kern="1200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℃</m:t>
                    </m:r>
                  </m:oMath>
                </a14:m>
                <a:r>
                  <a:rPr lang="en-US" sz="3800" b="1" i="0" kern="1200" spc="-150" dirty="0">
                    <a:solidFill>
                      <a:srgbClr val="0000FF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</a:p>
              <a:p>
                <a:pPr marL="0" indent="0">
                  <a:lnSpc>
                    <a:spcPts val="5100"/>
                  </a:lnSpc>
                  <a:buClr>
                    <a:srgbClr val="873624"/>
                  </a:buClr>
                  <a:buSzTx/>
                </a:pPr>
                <a:r>
                  <a:rPr lang="en-US" sz="42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২। </a:t>
                </a:r>
                <a:r>
                  <a:rPr lang="en-US" sz="42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মুরগির</a:t>
                </a:r>
                <a:r>
                  <a:rPr lang="en-US" sz="42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2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আপেক্ষিক</a:t>
                </a:r>
                <a:r>
                  <a:rPr lang="en-US" sz="42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2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তাপ</a:t>
                </a:r>
                <a:r>
                  <a:rPr lang="en-US" sz="42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2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200" b="1" i="0" kern="120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হিমাঙ্কের</a:t>
                </a:r>
                <a:r>
                  <a:rPr lang="en-US" sz="4200" b="1" i="0" kern="120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200" b="1" i="0" kern="120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উপরে</a:t>
                </a:r>
                <a:r>
                  <a:rPr lang="en-US" sz="42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</a:p>
              <a:p>
                <a:pPr marL="0" indent="0">
                  <a:lnSpc>
                    <a:spcPts val="5100"/>
                  </a:lnSpc>
                  <a:buClr>
                    <a:srgbClr val="873624"/>
                  </a:buClr>
                  <a:buSzTx/>
                </a:pPr>
                <a:r>
                  <a:rPr lang="en-US" sz="36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                                                         </a:t>
                </a:r>
                <a:r>
                  <a:rPr lang="en-US" sz="3500" b="1" i="0" kern="120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=  </a:t>
                </a:r>
                <a:r>
                  <a:rPr lang="en-US" sz="3500" b="1" i="0" kern="120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3.18 </a:t>
                </a:r>
                <a:r>
                  <a:rPr lang="en-US" sz="3500" b="1" i="0" kern="120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Kj</a:t>
                </a:r>
                <a:r>
                  <a:rPr lang="en-US" sz="3500" b="1" i="0" kern="120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/Kg</a:t>
                </a:r>
                <a14:m>
                  <m:oMath xmlns:m="http://schemas.openxmlformats.org/officeDocument/2006/math">
                    <m:r>
                      <a:rPr lang="en-US" sz="3500" b="1" kern="1200" spc="-30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°</m:t>
                    </m:r>
                    <m:r>
                      <a:rPr lang="en-US" sz="3500" b="1" i="0" kern="1200" spc="-30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𝐊</m:t>
                    </m:r>
                  </m:oMath>
                </a14:m>
                <a:r>
                  <a:rPr lang="en-US" sz="3500" b="1" i="0" kern="120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</a:p>
              <a:p>
                <a:pPr marL="0" lvl="0" indent="0">
                  <a:lnSpc>
                    <a:spcPts val="5100"/>
                  </a:lnSpc>
                  <a:buClr>
                    <a:srgbClr val="873624"/>
                  </a:buClr>
                  <a:buSzTx/>
                </a:pPr>
                <a:r>
                  <a:rPr lang="en-US" sz="43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৩। </a:t>
                </a:r>
                <a:r>
                  <a:rPr lang="en-US" sz="43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মুরগির</a:t>
                </a:r>
                <a:r>
                  <a:rPr lang="en-US" sz="43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3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আপেক্ষিক</a:t>
                </a:r>
                <a:r>
                  <a:rPr lang="en-US" sz="43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3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তাপ</a:t>
                </a:r>
                <a:r>
                  <a:rPr lang="en-US" sz="43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300" b="1" i="0" kern="120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হিমাঙ্কের</a:t>
                </a:r>
                <a:r>
                  <a:rPr lang="en-US" sz="43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300" b="1" i="0" kern="120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নীচে</a:t>
                </a:r>
                <a:endParaRPr lang="en-US" sz="4300" b="1" i="0" kern="1200" spc="-15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  <a:sym typeface="Muli"/>
                </a:endParaRPr>
              </a:p>
              <a:p>
                <a:pPr marL="0" lvl="0" indent="0">
                  <a:lnSpc>
                    <a:spcPts val="5100"/>
                  </a:lnSpc>
                  <a:buClr>
                    <a:srgbClr val="873624"/>
                  </a:buClr>
                  <a:buSzTx/>
                </a:pPr>
                <a:r>
                  <a:rPr lang="en-US" sz="3600" b="1" i="0" kern="1200" spc="-300" dirty="0">
                    <a:solidFill>
                      <a:srgbClr val="0000FF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                                                   </a:t>
                </a:r>
                <a:r>
                  <a:rPr lang="en-US" sz="3600" b="1" i="0" kern="1200" spc="-300" dirty="0">
                    <a:solidFill>
                      <a:schemeClr val="tx1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= </a:t>
                </a:r>
                <a:r>
                  <a:rPr lang="en-US" sz="3600" b="1" i="0" kern="120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1.55 Kj/Kg</a:t>
                </a:r>
                <a14:m>
                  <m:oMath xmlns:m="http://schemas.openxmlformats.org/officeDocument/2006/math">
                    <m:r>
                      <a:rPr lang="en-US" sz="3600" b="1" kern="1200" spc="-30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°</m:t>
                    </m:r>
                    <m:r>
                      <a:rPr lang="en-US" sz="3600" b="1" i="0" kern="1200" spc="-30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𝐊</m:t>
                    </m:r>
                  </m:oMath>
                </a14:m>
                <a:r>
                  <a:rPr lang="en-US" sz="3600" b="1" i="0" kern="120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</a:p>
              <a:p>
                <a:pPr marL="0" indent="0">
                  <a:buClr>
                    <a:srgbClr val="873624"/>
                  </a:buClr>
                  <a:buSzTx/>
                </a:pPr>
                <a:endParaRPr lang="en-US" sz="3400" b="1" i="0" kern="1200" spc="-300" dirty="0">
                  <a:solidFill>
                    <a:srgbClr val="080808"/>
                  </a:solidFill>
                  <a:latin typeface="Nikosh" pitchFamily="2" charset="0"/>
                  <a:cs typeface="Nikosh" pitchFamily="2" charset="0"/>
                  <a:sym typeface="Muli"/>
                </a:endParaRPr>
              </a:p>
              <a:p>
                <a:pPr marL="0" lvl="0" indent="0">
                  <a:buClr>
                    <a:srgbClr val="873624"/>
                  </a:buClr>
                  <a:buSzTx/>
                </a:pPr>
                <a:endParaRPr lang="en-US" sz="3800" b="1" i="0" kern="1200" spc="-150" dirty="0">
                  <a:solidFill>
                    <a:srgbClr val="080808"/>
                  </a:solidFill>
                  <a:latin typeface="Nikosh" pitchFamily="2" charset="0"/>
                  <a:ea typeface="+mn-ea"/>
                  <a:cs typeface="Nikosh" pitchFamily="2" charset="0"/>
                  <a:sym typeface="Muli"/>
                </a:endParaRPr>
              </a:p>
              <a:p>
                <a:pPr marL="0"/>
                <a:endParaRPr lang="en-US" sz="60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 l="-4534" t="-5706" r="-3710" b="-59760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7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19200" y="466947"/>
            <a:ext cx="4191000" cy="961803"/>
          </a:xfrm>
          <a:prstGeom prst="rect">
            <a:avLst/>
          </a:prstGeom>
          <a:solidFill>
            <a:srgbClr val="00FF00"/>
          </a:solidFill>
          <a:ln w="3810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0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4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19200" y="1428750"/>
            <a:ext cx="4191000" cy="3063276"/>
          </a:xfrm>
          <a:prstGeom prst="rect">
            <a:avLst/>
          </a:prstGeom>
          <a:solidFill>
            <a:srgbClr val="00FFFF"/>
          </a:solidFill>
          <a:ln w="3810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gmail.com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0" y="466947"/>
            <a:ext cx="3042850" cy="4025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00CC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spc="-300" dirty="0"/>
              <a:t>5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8058B-EB67-473B-BD71-EB24880C673E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3870" y="587920"/>
                <a:ext cx="7228849" cy="390410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algn="just">
                  <a:lnSpc>
                    <a:spcPts val="5000"/>
                  </a:lnSpc>
                  <a:buClr>
                    <a:srgbClr val="873624"/>
                  </a:buClr>
                  <a:buSzTx/>
                </a:pPr>
                <a:r>
                  <a:rPr lang="en-US" sz="44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৪। </a:t>
                </a:r>
                <a:r>
                  <a:rPr lang="en-US" sz="4400" b="1" i="0" kern="120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সুপ্ত</a:t>
                </a:r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400" b="1" i="0" kern="120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তাপ</a:t>
                </a:r>
                <a:r>
                  <a:rPr lang="en-US" sz="4400" b="1" i="0" kern="120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            </a:t>
                </a:r>
                <a:r>
                  <a:rPr lang="en-US" sz="44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= </a:t>
                </a:r>
                <a:r>
                  <a:rPr lang="en-US" sz="4400" b="1" i="0" kern="1200" spc="-15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246</a:t>
                </a:r>
                <a:r>
                  <a:rPr lang="en-US" sz="44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400" b="1" i="0" kern="1200" spc="-15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Kj</a:t>
                </a:r>
                <a:r>
                  <a:rPr lang="en-US" sz="44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/Kg</a:t>
                </a:r>
                <a14:m>
                  <m:oMath xmlns:m="http://schemas.openxmlformats.org/officeDocument/2006/math">
                    <m:r>
                      <a:rPr lang="en-US" sz="4400" b="1" kern="1200" spc="-150">
                        <a:solidFill>
                          <a:srgbClr val="080808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°</m:t>
                    </m:r>
                  </m:oMath>
                </a14:m>
                <a:r>
                  <a:rPr lang="en-US" sz="4400" b="1" i="0" kern="120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K </a:t>
                </a:r>
              </a:p>
              <a:p>
                <a:pPr marL="0" lvl="0" indent="0" algn="just">
                  <a:lnSpc>
                    <a:spcPts val="5000"/>
                  </a:lnSpc>
                  <a:buClr>
                    <a:srgbClr val="873624"/>
                  </a:buClr>
                  <a:buSzTx/>
                </a:pPr>
                <a:r>
                  <a:rPr lang="en-US" sz="46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৫। </a:t>
                </a:r>
                <a:r>
                  <a:rPr lang="en-US" sz="46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দেওয়াল</a:t>
                </a:r>
                <a:r>
                  <a:rPr lang="en-US" sz="46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, </a:t>
                </a:r>
                <a:r>
                  <a:rPr lang="en-US" sz="46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ছাদ</a:t>
                </a:r>
                <a:r>
                  <a:rPr lang="en-US" sz="46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ও  </a:t>
                </a:r>
                <a:r>
                  <a:rPr lang="en-US" sz="46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মেঝের</a:t>
                </a:r>
                <a:r>
                  <a:rPr lang="en-US" sz="46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en-US" sz="4600" b="1" i="0" kern="1200" spc="-150" dirty="0" err="1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ইউ</a:t>
                </a:r>
                <a:r>
                  <a:rPr lang="en-US" sz="46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as-IN" sz="46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ফ্যাক্টর</a:t>
                </a:r>
                <a:r>
                  <a:rPr lang="en-US" sz="46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</a:p>
              <a:p>
                <a:pPr marL="0" lvl="0" indent="0">
                  <a:lnSpc>
                    <a:spcPts val="5000"/>
                  </a:lnSpc>
                  <a:buClr>
                    <a:srgbClr val="873624"/>
                  </a:buClr>
                  <a:buSzTx/>
                </a:pPr>
                <a:r>
                  <a:rPr lang="en-US" sz="3200" b="1" i="0" kern="1200" spc="-3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			</a:t>
                </a:r>
                <a:r>
                  <a:rPr lang="en-US" sz="3600" b="1" i="0" kern="1200" spc="-3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       </a:t>
                </a:r>
                <a:r>
                  <a:rPr lang="en-US" sz="3600" b="1" i="0" kern="1200" dirty="0">
                    <a:solidFill>
                      <a:srgbClr val="020010"/>
                    </a:solidFill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= </a:t>
                </a:r>
                <a:r>
                  <a:rPr lang="en-US" sz="3600" b="1" i="0" kern="1200" dirty="0">
                    <a:solidFill>
                      <a:srgbClr val="1D01E9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0.383 </a:t>
                </a:r>
                <a:r>
                  <a:rPr lang="en-US" sz="36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W/m</a:t>
                </a:r>
                <a:r>
                  <a:rPr lang="en-US" sz="3600" b="1" i="0" kern="1200" baseline="300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2</a:t>
                </a:r>
                <a14:m>
                  <m:oMath xmlns:m="http://schemas.openxmlformats.org/officeDocument/2006/math">
                    <m:r>
                      <a:rPr lang="en-US" sz="3600" b="1" kern="1200">
                        <a:solidFill>
                          <a:srgbClr val="020010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°</m:t>
                    </m:r>
                  </m:oMath>
                </a14:m>
                <a:r>
                  <a:rPr lang="en-US" sz="36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K</a:t>
                </a:r>
                <a:endParaRPr lang="en-US" sz="3600" b="1" i="0" kern="1200" dirty="0">
                  <a:solidFill>
                    <a:srgbClr val="020010"/>
                  </a:solidFill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  <a:p>
                <a:pPr marL="0" lvl="0" indent="0">
                  <a:lnSpc>
                    <a:spcPts val="5000"/>
                  </a:lnSpc>
                  <a:buClr>
                    <a:srgbClr val="873624"/>
                  </a:buClr>
                  <a:buSzTx/>
                </a:pPr>
                <a:r>
                  <a:rPr lang="en-US" sz="40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৬। </a:t>
                </a:r>
                <a:r>
                  <a:rPr lang="en-US" sz="4000" b="1" i="0" kern="1200" dirty="0" err="1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মুক্ত</a:t>
                </a:r>
                <a:r>
                  <a:rPr lang="en-US" sz="40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4000" b="1" i="0" kern="120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বাতাসের</a:t>
                </a:r>
                <a:r>
                  <a:rPr lang="en-US" sz="40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4000" b="1" i="0" kern="120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হার</a:t>
                </a:r>
                <a:r>
                  <a:rPr lang="en-US" sz="40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4000" b="1" i="0" kern="1200" dirty="0">
                    <a:solidFill>
                      <a:srgbClr val="020010"/>
                    </a:solidFill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= </a:t>
                </a:r>
                <a:r>
                  <a:rPr lang="en-US" sz="4000" b="1" i="0" kern="1200" dirty="0">
                    <a:solidFill>
                      <a:srgbClr val="1D01E9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14 </a:t>
                </a:r>
                <a:r>
                  <a:rPr lang="en-US" sz="4000" b="1" i="0" kern="1200" dirty="0" err="1">
                    <a:solidFill>
                      <a:srgbClr val="1D01E9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লিটার</a:t>
                </a:r>
                <a:r>
                  <a:rPr lang="en-US" sz="4000" b="1" i="0" kern="1200" dirty="0">
                    <a:solidFill>
                      <a:srgbClr val="1D01E9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/</a:t>
                </a:r>
                <a:r>
                  <a:rPr lang="en-US" sz="4000" b="1" i="0" kern="1200" dirty="0" err="1">
                    <a:solidFill>
                      <a:srgbClr val="1D01E9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সেকেন্ড</a:t>
                </a:r>
                <a:endParaRPr lang="en-US" sz="4000" b="1" i="0" kern="1200" dirty="0">
                  <a:solidFill>
                    <a:srgbClr val="020010"/>
                  </a:solidFill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  <a:p>
                <a:pPr marL="0" lvl="0" indent="0">
                  <a:lnSpc>
                    <a:spcPts val="5000"/>
                  </a:lnSpc>
                  <a:buClr>
                    <a:srgbClr val="873624"/>
                  </a:buClr>
                  <a:buSzTx/>
                </a:pPr>
                <a:r>
                  <a:rPr lang="en-US" sz="51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৭। </a:t>
                </a:r>
                <a:r>
                  <a:rPr lang="en-US" sz="5100" b="1" i="0" kern="120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বাতাসের</a:t>
                </a:r>
                <a:r>
                  <a:rPr lang="en-US" sz="51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5100" b="1" i="0" kern="1200" dirty="0" err="1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বর্ধিত</a:t>
                </a:r>
                <a:r>
                  <a:rPr lang="en-US" sz="5100" b="1" i="0" kern="1200" dirty="0">
                    <a:solidFill>
                      <a:srgbClr val="FF000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51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5100" b="1" i="0" kern="120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তাপের</a:t>
                </a:r>
                <a:r>
                  <a:rPr lang="en-US" sz="51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5100" b="1" i="0" kern="120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পরিমাণ</a:t>
                </a:r>
                <a:r>
                  <a:rPr lang="en-US" sz="5100" b="1" i="0" kern="120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</a:p>
              <a:p>
                <a:pPr marL="0" lvl="0" indent="0">
                  <a:lnSpc>
                    <a:spcPts val="5000"/>
                  </a:lnSpc>
                  <a:buClr>
                    <a:srgbClr val="873624"/>
                  </a:buClr>
                  <a:buSzTx/>
                </a:pPr>
                <a:r>
                  <a:rPr lang="en-US" sz="40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		</a:t>
                </a:r>
                <a:r>
                  <a:rPr lang="en-US" sz="36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               = </a:t>
                </a:r>
                <a:r>
                  <a:rPr lang="en-US" sz="3600" b="1" i="0" kern="1200" spc="-150" dirty="0">
                    <a:solidFill>
                      <a:srgbClr val="1D01E9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0.12</a:t>
                </a:r>
                <a:r>
                  <a:rPr lang="en-US" sz="36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 </a:t>
                </a:r>
                <a:r>
                  <a:rPr lang="en-US" sz="36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কিলোজুল</a:t>
                </a:r>
                <a:r>
                  <a:rPr lang="en-US" sz="36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/</a:t>
                </a:r>
                <a:r>
                  <a:rPr lang="en-US" sz="36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কেজি</a:t>
                </a:r>
                <a:endParaRPr lang="en-US" sz="3600" b="1" i="0" kern="1200" spc="-150" dirty="0">
                  <a:solidFill>
                    <a:srgbClr val="020010"/>
                  </a:solidFill>
                  <a:latin typeface="Nikosh" pitchFamily="2" charset="0"/>
                  <a:ea typeface="+mn-ea"/>
                  <a:cs typeface="Nikosh" pitchFamily="2" charset="0"/>
                  <a:sym typeface="Muli"/>
                </a:endParaRPr>
              </a:p>
              <a:p>
                <a:pPr marL="0"/>
                <a:endParaRPr lang="en-US" sz="72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endParaRPr lang="en-US" sz="72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endParaRPr lang="en-US" sz="72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3870" y="587920"/>
                <a:ext cx="7228849" cy="3904106"/>
              </a:xfrm>
              <a:blipFill rotWithShape="1">
                <a:blip r:embed="rId2"/>
                <a:stretch>
                  <a:fillRect l="-5755" t="-1376" r="-6589" b="-95260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8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71600" y="590550"/>
                <a:ext cx="7076449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algn="just">
                  <a:spcBef>
                    <a:spcPct val="20000"/>
                  </a:spcBef>
                  <a:buClr>
                    <a:srgbClr val="873624"/>
                  </a:buClr>
                  <a:buSzTx/>
                </a:pPr>
                <a:r>
                  <a:rPr lang="en-US" sz="5100" b="1" i="0" kern="1200" dirty="0">
                    <a:solidFill>
                      <a:srgbClr val="02001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৮। </a:t>
                </a:r>
                <a:r>
                  <a:rPr lang="en-US" sz="5100" b="1" i="0" kern="12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মানুষের</a:t>
                </a:r>
                <a:r>
                  <a:rPr lang="en-US" sz="5100" b="1" i="0" kern="12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5100" b="1" i="0" kern="12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শরীর</a:t>
                </a:r>
                <a:r>
                  <a:rPr lang="en-US" sz="5100" b="1" i="0" kern="12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5100" b="1" i="0" kern="1200" dirty="0" err="1">
                    <a:solidFill>
                      <a:srgbClr val="02001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হতে</a:t>
                </a:r>
                <a:r>
                  <a:rPr lang="en-US" sz="5100" b="1" i="0" kern="1200" dirty="0">
                    <a:solidFill>
                      <a:srgbClr val="02001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5100" b="1" i="0" kern="1200" dirty="0" err="1">
                    <a:solidFill>
                      <a:srgbClr val="02001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নির্গত</a:t>
                </a:r>
                <a:r>
                  <a:rPr lang="en-US" sz="5100" b="1" i="0" kern="1200" dirty="0">
                    <a:solidFill>
                      <a:srgbClr val="02001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5100" b="1" i="0" kern="1200" dirty="0" err="1">
                    <a:solidFill>
                      <a:srgbClr val="02001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তাপ</a:t>
                </a:r>
                <a:r>
                  <a:rPr lang="en-US" sz="5100" b="1" i="0" kern="1200" dirty="0">
                    <a:solidFill>
                      <a:srgbClr val="020010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873624"/>
                  </a:buClr>
                  <a:buSzTx/>
                </a:pPr>
                <a:r>
                  <a:rPr lang="en-US" sz="3800" b="1" i="0" kern="1200" dirty="0">
                    <a:solidFill>
                      <a:srgbClr val="020010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			</a:t>
                </a:r>
                <a:r>
                  <a:rPr lang="en-US" sz="4000" b="1" i="0" kern="1200" spc="-150" dirty="0">
                    <a:solidFill>
                      <a:srgbClr val="020010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        </a:t>
                </a:r>
                <a:r>
                  <a:rPr lang="en-US" sz="4200" b="1" i="0" kern="1200" spc="-150" dirty="0">
                    <a:solidFill>
                      <a:srgbClr val="02001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= </a:t>
                </a:r>
                <a:r>
                  <a:rPr lang="en-US" sz="4200" b="1" i="0" kern="1200" spc="-15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407 </a:t>
                </a:r>
                <a:r>
                  <a:rPr lang="en-US" sz="4200" b="1" i="0" kern="1200" spc="-150" dirty="0" err="1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ওয়াট</a:t>
                </a:r>
                <a:r>
                  <a:rPr lang="en-US" sz="4200" b="1" i="0" kern="1200" spc="-15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/</a:t>
                </a:r>
                <a:r>
                  <a:rPr lang="en-US" sz="4200" b="1" i="0" kern="1200" spc="-150" dirty="0" err="1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জন</a:t>
                </a:r>
                <a:endParaRPr lang="en-US" sz="4200" b="1" i="0" kern="1200" spc="-150" dirty="0">
                  <a:solidFill>
                    <a:srgbClr val="020010"/>
                  </a:solidFill>
                  <a:latin typeface="SutonnyMJ" pitchFamily="2" charset="0"/>
                  <a:cs typeface="SutonnyMJ" pitchFamily="2" charset="0"/>
                  <a:sym typeface="Muli"/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873624"/>
                  </a:buClr>
                  <a:buSzTx/>
                </a:pPr>
                <a:r>
                  <a:rPr lang="en-US" sz="49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৯। </a:t>
                </a:r>
                <a:r>
                  <a:rPr lang="en-US" sz="4900" b="1" i="0" kern="120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মুরগীর</a:t>
                </a:r>
                <a:r>
                  <a:rPr lang="en-US" sz="49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900" b="1" i="0" kern="1200" spc="-150" dirty="0" err="1">
                    <a:solidFill>
                      <a:srgbClr val="FF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জমাটাঙ্ক</a:t>
                </a:r>
                <a:r>
                  <a:rPr lang="en-US" sz="4900" b="1" i="0" kern="1200" spc="-150" dirty="0">
                    <a:solidFill>
                      <a:srgbClr val="FF00FF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9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= ( </a:t>
                </a:r>
                <a:r>
                  <a:rPr lang="en-US" sz="4900" b="1" i="0" kern="1200" spc="-15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- 2.25</a:t>
                </a:r>
                <a14:m>
                  <m:oMath xmlns:m="http://schemas.openxmlformats.org/officeDocument/2006/math">
                    <m:r>
                      <a:rPr lang="en-US" sz="4900" b="1" kern="1200" spc="-150">
                        <a:solidFill>
                          <a:srgbClr val="1D01E9"/>
                        </a:solidFill>
                        <a:latin typeface="Cambria Math"/>
                        <a:ea typeface="Cambria Math"/>
                        <a:cs typeface="Nikosh" pitchFamily="2" charset="0"/>
                        <a:sym typeface="Muli"/>
                      </a:rPr>
                      <m:t>℃</m:t>
                    </m:r>
                  </m:oMath>
                </a14:m>
                <a:r>
                  <a:rPr lang="en-US" sz="4900" b="1" i="0" kern="1200" spc="-150" dirty="0">
                    <a:solidFill>
                      <a:srgbClr val="1D01E9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900" b="1" i="0" kern="120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Muli"/>
                  </a:rPr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71600" y="590550"/>
                <a:ext cx="7076449" cy="3901476"/>
              </a:xfrm>
              <a:blipFill rotWithShape="1">
                <a:blip r:embed="rId2"/>
                <a:stretch>
                  <a:fillRect l="-3663" r="-5877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58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685800"/>
          </a:xfrm>
          <a:solidFill>
            <a:srgbClr val="FFFF00"/>
          </a:solidFill>
        </p:spPr>
        <p:txBody>
          <a:bodyPr/>
          <a:lstStyle/>
          <a:p>
            <a:pPr lvl="0" algn="ctr">
              <a:lnSpc>
                <a:spcPts val="2900"/>
              </a:lnSpc>
            </a:pPr>
            <a:r>
              <a:rPr lang="en-US" sz="5500" kern="1200" spc="-30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সমাধান</a:t>
            </a:r>
            <a:r>
              <a:rPr lang="en-US" sz="5500" kern="1200" spc="-30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 (</a:t>
            </a:r>
            <a:r>
              <a:rPr lang="en-US" sz="5500" kern="1200" spc="-30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Soluation</a:t>
            </a:r>
            <a:r>
              <a:rPr lang="en-US" sz="5500" kern="1200" spc="-30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)</a:t>
            </a:r>
            <a:endParaRPr lang="en-US" sz="5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315200" cy="3291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</a:t>
            </a:r>
            <a:r>
              <a:rPr lang="en-GB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</a:t>
            </a:r>
            <a:r>
              <a:rPr lang="en-GB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= ৬টি</a:t>
            </a:r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cxnSp>
        <p:nvCxnSpPr>
          <p:cNvPr id="6" name="Straight Connector 5"/>
          <p:cNvCxnSpPr/>
          <p:nvPr/>
        </p:nvCxnSpPr>
        <p:spPr>
          <a:xfrm>
            <a:off x="3886200" y="4035509"/>
            <a:ext cx="28956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886200" y="2190750"/>
            <a:ext cx="0" cy="1844759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781800" y="2190750"/>
            <a:ext cx="0" cy="1844759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86200" y="2190750"/>
            <a:ext cx="28956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86200" y="1428750"/>
            <a:ext cx="914400" cy="76200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781800" y="1428750"/>
            <a:ext cx="547577" cy="76200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00600" y="1428750"/>
            <a:ext cx="25146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781800" y="3181350"/>
            <a:ext cx="547577" cy="854159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886200" y="3181350"/>
            <a:ext cx="914400" cy="854159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29377" y="1428750"/>
            <a:ext cx="1" cy="175260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00600" y="3181350"/>
            <a:ext cx="25146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4800600" y="1428750"/>
            <a:ext cx="0" cy="175260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57800" y="2724150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57800" y="2724150"/>
            <a:ext cx="0" cy="131135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255488" y="2724150"/>
            <a:ext cx="0" cy="131135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32503" y="1428750"/>
            <a:ext cx="202549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Nikosh" pitchFamily="2" charset="0"/>
                <a:cs typeface="Nikosh" pitchFamily="2" charset="0"/>
              </a:rPr>
              <a:t>১। </a:t>
            </a:r>
            <a:r>
              <a:rPr lang="en-GB" sz="3200" b="1" dirty="0" err="1">
                <a:latin typeface="Nikosh" pitchFamily="2" charset="0"/>
                <a:cs typeface="Nikosh" pitchFamily="2" charset="0"/>
              </a:rPr>
              <a:t>ছাদ</a:t>
            </a:r>
            <a:r>
              <a:rPr lang="en-GB" sz="3200" b="1" dirty="0">
                <a:latin typeface="Nikosh" pitchFamily="2" charset="0"/>
                <a:cs typeface="Nikosh" pitchFamily="2" charset="0"/>
              </a:rPr>
              <a:t>/</a:t>
            </a:r>
            <a:r>
              <a:rPr lang="en-GB" sz="3200" b="1" dirty="0" err="1">
                <a:latin typeface="Nikosh" pitchFamily="2" charset="0"/>
                <a:cs typeface="Nikosh" pitchFamily="2" charset="0"/>
              </a:rPr>
              <a:t>উপরে</a:t>
            </a:r>
            <a:endParaRPr lang="en-US" sz="3200" b="1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18856879">
            <a:off x="4278929" y="3330435"/>
            <a:ext cx="952932" cy="646331"/>
          </a:xfrm>
          <a:prstGeom prst="rect">
            <a:avLst/>
          </a:prstGeom>
          <a:solidFill>
            <a:srgbClr val="3333FF"/>
          </a:solidFill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GB" sz="18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মেঝে</a:t>
            </a:r>
            <a:r>
              <a:rPr lang="en-GB" sz="18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GB" sz="18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নীচে</a:t>
            </a:r>
            <a:endParaRPr lang="en-US" sz="1800" b="1" dirty="0">
              <a:solidFill>
                <a:schemeClr val="bg1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109858">
            <a:off x="6529425" y="2286725"/>
            <a:ext cx="1106797" cy="307777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Nikosh" pitchFamily="2" charset="0"/>
                <a:cs typeface="Nikosh" pitchFamily="2" charset="0"/>
              </a:rPr>
              <a:t>৩। </a:t>
            </a:r>
            <a:r>
              <a:rPr lang="en-GB" b="1" dirty="0" err="1">
                <a:latin typeface="Nikosh" pitchFamily="2" charset="0"/>
                <a:cs typeface="Nikosh" pitchFamily="2" charset="0"/>
              </a:rPr>
              <a:t>ডানে</a:t>
            </a:r>
            <a:endParaRPr lang="en-US" b="1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7800" y="3299996"/>
            <a:ext cx="99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C00000"/>
                </a:solidFill>
              </a:rPr>
              <a:t>দরজা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 rot="17751990">
            <a:off x="3789891" y="2632086"/>
            <a:ext cx="1154839" cy="461665"/>
          </a:xfrm>
          <a:prstGeom prst="rect">
            <a:avLst/>
          </a:prstGeom>
          <a:solidFill>
            <a:srgbClr val="009900"/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Nikosh" pitchFamily="2" charset="0"/>
                <a:cs typeface="Nikosh" pitchFamily="2" charset="0"/>
              </a:rPr>
              <a:t>৪। </a:t>
            </a:r>
            <a:r>
              <a:rPr lang="en-GB" sz="2400" b="1" dirty="0" err="1">
                <a:latin typeface="Nikosh" pitchFamily="2" charset="0"/>
                <a:cs typeface="Nikosh" pitchFamily="2" charset="0"/>
              </a:rPr>
              <a:t>বামে</a:t>
            </a:r>
            <a:endParaRPr lang="en-US" sz="2400" b="1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00600" y="2263973"/>
            <a:ext cx="1981200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GB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সামনে</a:t>
            </a:r>
            <a:r>
              <a:rPr lang="en-GB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ও ৬। </a:t>
            </a:r>
            <a:r>
              <a:rPr lang="en-GB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পিছনে</a:t>
            </a:r>
            <a:r>
              <a:rPr lang="en-GB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GB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একত্রে</a:t>
            </a:r>
            <a:r>
              <a:rPr lang="en-GB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</a:t>
            </a:r>
            <a:endParaRPr lang="en-US" b="1" dirty="0">
              <a:solidFill>
                <a:schemeClr val="bg1"/>
              </a:solidFill>
              <a:latin typeface="Nikosh" pitchFamily="2" charset="0"/>
              <a:cs typeface="Nikosh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86200" y="4098426"/>
            <a:ext cx="0" cy="225924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781800" y="4098426"/>
            <a:ext cx="0" cy="225924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85367" y="4190112"/>
            <a:ext cx="685800" cy="0"/>
          </a:xfrm>
          <a:prstGeom prst="line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886200" y="4190112"/>
            <a:ext cx="762000" cy="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906930" y="3964287"/>
            <a:ext cx="113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latin typeface="Nikosh" pitchFamily="2" charset="0"/>
                <a:cs typeface="Nikosh" pitchFamily="2" charset="0"/>
              </a:rPr>
              <a:t>দৈর্ঘ্য</a:t>
            </a:r>
            <a:endParaRPr lang="en-US" sz="3600" b="1" dirty="0">
              <a:latin typeface="Nikosh" pitchFamily="2" charset="0"/>
              <a:cs typeface="Nikosh" pitchFamily="2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3276600" y="2190750"/>
            <a:ext cx="6096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76600" y="4035509"/>
            <a:ext cx="6096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819400" y="2724150"/>
            <a:ext cx="111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latin typeface="Nikosh" pitchFamily="2" charset="0"/>
                <a:cs typeface="Nikosh" pitchFamily="2" charset="0"/>
              </a:rPr>
              <a:t>উচ্চতা</a:t>
            </a:r>
            <a:endParaRPr lang="en-US" sz="3600" b="1" dirty="0">
              <a:latin typeface="Nikosh" pitchFamily="2" charset="0"/>
              <a:cs typeface="Nikosh" pitchFamily="2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3505200" y="2190750"/>
            <a:ext cx="0" cy="5334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505200" y="3370481"/>
            <a:ext cx="0" cy="665028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572000" y="1200150"/>
            <a:ext cx="228600" cy="22860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3505200" y="1888927"/>
            <a:ext cx="381000" cy="301823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 rot="2606830">
            <a:off x="3886200" y="142875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latin typeface="Nikosh" pitchFamily="2" charset="0"/>
                <a:cs typeface="Nikosh" pitchFamily="2" charset="0"/>
              </a:rPr>
              <a:t>প্রস্থ্য</a:t>
            </a:r>
            <a:endParaRPr lang="en-US" sz="2400" b="1" dirty="0">
              <a:latin typeface="Nikosh" pitchFamily="2" charset="0"/>
              <a:cs typeface="Nikosh" pitchFamily="2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4299099" y="1256188"/>
            <a:ext cx="381000" cy="324962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3754071" y="1744628"/>
            <a:ext cx="336560" cy="349481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9" name="Rectangle 88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90" name="Picture 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5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65" grpId="0"/>
      <p:bldP spid="70" grpId="0"/>
      <p:bldP spid="8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200" cy="396748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lnSpc>
                    <a:spcPts val="4300"/>
                  </a:lnSpc>
                  <a:buClr>
                    <a:srgbClr val="000000"/>
                  </a:buClr>
                  <a:buSzTx/>
                </a:pPr>
                <a:r>
                  <a:rPr lang="en-US" sz="43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মোট </a:t>
                </a:r>
                <a:r>
                  <a:rPr lang="en-US" sz="4300" b="1" i="0" dirty="0" err="1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তল</a:t>
                </a:r>
                <a:r>
                  <a:rPr lang="en-US" sz="43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= ৬টি  (</a:t>
                </a:r>
                <a:r>
                  <a:rPr lang="en-US" sz="4300" b="1" i="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12m</a:t>
                </a:r>
                <a14:m>
                  <m:oMath xmlns:m="http://schemas.openxmlformats.org/officeDocument/2006/math">
                    <m:r>
                      <a:rPr lang="en-US" sz="4300" b="1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</m:oMath>
                </a14:m>
                <a:r>
                  <a:rPr lang="en-US" sz="4300" b="1" i="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9m</a:t>
                </a:r>
                <a14:m>
                  <m:oMath xmlns:m="http://schemas.openxmlformats.org/officeDocument/2006/math">
                    <m:r>
                      <a:rPr lang="en-US" sz="4300" b="1" dirty="0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</m:oMath>
                </a14:m>
                <a:r>
                  <a:rPr lang="en-US" sz="4300" b="1" i="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4m</a:t>
                </a:r>
                <a:r>
                  <a:rPr lang="en-US" sz="43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)</a:t>
                </a:r>
              </a:p>
              <a:p>
                <a:pPr marL="0" lvl="0" indent="0">
                  <a:lnSpc>
                    <a:spcPts val="4300"/>
                  </a:lnSpc>
                  <a:buClr>
                    <a:srgbClr val="000000"/>
                  </a:buClr>
                  <a:buSzTx/>
                </a:pPr>
                <a:r>
                  <a:rPr lang="en-US" sz="4400" b="1" i="0" spc="-15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১। 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চার</a:t>
                </a:r>
                <a:r>
                  <a:rPr lang="en-US" sz="4400" b="1" i="0" spc="-15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দেয়ালের</a:t>
                </a:r>
                <a:r>
                  <a:rPr lang="en-US" sz="4400" b="1" i="0" spc="-15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ক্ষেত্রফল</a:t>
                </a:r>
                <a:r>
                  <a:rPr lang="en-US" sz="4400" b="1" i="0" spc="-15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spc="-15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= </a:t>
                </a:r>
              </a:p>
              <a:p>
                <a:pPr marL="0" indent="0">
                  <a:lnSpc>
                    <a:spcPts val="4300"/>
                  </a:lnSpc>
                  <a:buClr>
                    <a:srgbClr val="000000"/>
                  </a:buClr>
                  <a:buSzTx/>
                </a:pPr>
                <a:r>
                  <a:rPr lang="en-US" sz="43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2</a:t>
                </a:r>
                <a14:m>
                  <m:oMath xmlns:m="http://schemas.openxmlformats.org/officeDocument/2006/math">
                    <m:r>
                      <a:rPr lang="en-US" sz="4300" b="1" i="1" spc="-300" smtClean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</m:oMath>
                </a14:m>
                <a:r>
                  <a:rPr lang="en-US" sz="43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(12</a:t>
                </a:r>
                <a14:m>
                  <m:oMath xmlns:m="http://schemas.openxmlformats.org/officeDocument/2006/math">
                    <m:r>
                      <a:rPr lang="en-US" sz="4300" b="1" spc="-30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  <m:r>
                      <a:rPr lang="en-US" sz="4300" b="1" i="1" spc="-30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𝟒</m:t>
                    </m:r>
                    <m:r>
                      <a:rPr lang="en-US" sz="4300" b="1" spc="-30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)</m:t>
                    </m:r>
                  </m:oMath>
                </a14:m>
                <a:r>
                  <a:rPr lang="en-US" sz="43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+ 2</a:t>
                </a:r>
                <a14:m>
                  <m:oMath xmlns:m="http://schemas.openxmlformats.org/officeDocument/2006/math">
                    <m:r>
                      <a:rPr lang="en-US" sz="4300" b="1" i="1" spc="-300" smtClean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</m:oMath>
                </a14:m>
                <a:r>
                  <a:rPr lang="en-US" sz="43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(9</a:t>
                </a:r>
                <a14:m>
                  <m:oMath xmlns:m="http://schemas.openxmlformats.org/officeDocument/2006/math">
                    <m:r>
                      <a:rPr lang="en-US" sz="4300" b="1" spc="-300" dirty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  <m:r>
                      <a:rPr lang="en-US" sz="4300" b="1" i="1" spc="-300" dirty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𝟒</m:t>
                    </m:r>
                    <m:r>
                      <a:rPr lang="en-US" sz="4300" b="1" spc="-300" dirty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)=</m:t>
                    </m:r>
                    <m:r>
                      <a:rPr lang="en-US" sz="4300" b="1" i="1" spc="-300" dirty="0" smtClean="0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𝟏𝟔𝟖</m:t>
                    </m:r>
                  </m:oMath>
                </a14:m>
                <a:r>
                  <a:rPr lang="en-US" sz="43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3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m</a:t>
                </a:r>
                <a:r>
                  <a:rPr lang="en-US" sz="4300" b="1" i="0" spc="-300" baseline="300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2</a:t>
                </a:r>
              </a:p>
              <a:p>
                <a:pPr marL="0" lvl="0" indent="0">
                  <a:lnSpc>
                    <a:spcPts val="4300"/>
                  </a:lnSpc>
                  <a:buClr>
                    <a:srgbClr val="000000"/>
                  </a:buClr>
                  <a:buSzTx/>
                </a:pPr>
                <a:r>
                  <a:rPr lang="en-US" sz="44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২। </a:t>
                </a:r>
                <a:r>
                  <a:rPr lang="en-US" sz="4400" b="1" i="0" dirty="0" err="1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ছাদ</a:t>
                </a:r>
                <a:r>
                  <a:rPr lang="en-US" sz="4400" b="1" i="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ও </a:t>
                </a:r>
                <a:r>
                  <a:rPr lang="en-US" sz="4400" b="1" i="0" dirty="0" err="1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মেঝের</a:t>
                </a:r>
                <a:r>
                  <a:rPr lang="en-US" sz="4400" b="1" i="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dirty="0" err="1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ক্ষেত্রফল</a:t>
                </a:r>
                <a:r>
                  <a:rPr lang="en-US" sz="4400" b="1" i="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=</a:t>
                </a:r>
              </a:p>
              <a:p>
                <a:pPr marL="0" lvl="0" indent="0">
                  <a:lnSpc>
                    <a:spcPts val="4300"/>
                  </a:lnSpc>
                  <a:buClr>
                    <a:srgbClr val="000000"/>
                  </a:buClr>
                  <a:buSzTx/>
                </a:pPr>
                <a:r>
                  <a:rPr lang="en-US" sz="4400" b="1" i="0" spc="-15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2</a:t>
                </a:r>
                <a14:m>
                  <m:oMath xmlns:m="http://schemas.openxmlformats.org/officeDocument/2006/math">
                    <m:r>
                      <a:rPr lang="en-US" sz="4400" b="1" i="1" spc="-150" smtClean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</m:oMath>
                </a14:m>
                <a:r>
                  <a:rPr lang="en-US" sz="4400" b="1" i="0" spc="-15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(12</a:t>
                </a:r>
                <a14:m>
                  <m:oMath xmlns:m="http://schemas.openxmlformats.org/officeDocument/2006/math">
                    <m:r>
                      <a:rPr lang="en-US" sz="4400" b="1" spc="-15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  <m:r>
                      <a:rPr lang="en-US" sz="4400" b="1" i="1" spc="-15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𝟒</m:t>
                    </m:r>
                    <m:r>
                      <a:rPr lang="en-US" sz="4400" b="1" spc="-15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)</m:t>
                    </m:r>
                    <m:r>
                      <a:rPr lang="en-US" sz="4400" b="1" i="0" spc="-15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=</m:t>
                    </m:r>
                    <m:r>
                      <a:rPr lang="en-US" sz="4400" b="1" i="0" spc="-150" smtClean="0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𝟐𝟏𝟔</m:t>
                    </m:r>
                    <m:r>
                      <a:rPr lang="en-US" sz="4400" b="1" i="0" spc="-150" smtClean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 </m:t>
                    </m:r>
                    <m:r>
                      <a:rPr lang="en-US" sz="4400" b="1" i="0" spc="-15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𝐦</m:t>
                    </m:r>
                  </m:oMath>
                </a14:m>
                <a:r>
                  <a:rPr lang="en-US" sz="4400" b="1" i="0" baseline="300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2</a:t>
                </a:r>
              </a:p>
              <a:p>
                <a:pPr marL="0" lvl="0" indent="0">
                  <a:lnSpc>
                    <a:spcPts val="4300"/>
                  </a:lnSpc>
                  <a:buClr>
                    <a:srgbClr val="000000"/>
                  </a:buClr>
                  <a:buSzTx/>
                </a:pPr>
                <a:r>
                  <a:rPr lang="en-US" sz="3800" b="1" i="0" spc="-30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মোট </a:t>
                </a:r>
                <a:r>
                  <a:rPr lang="en-US" sz="3800" b="1" i="0" spc="-300" dirty="0" err="1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ক্ষেত্রফল</a:t>
                </a:r>
                <a:r>
                  <a:rPr lang="en-US" sz="3800" b="1" i="0" spc="-30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38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= (168+216) m</a:t>
                </a:r>
                <a:r>
                  <a:rPr lang="en-US" sz="3800" b="1" i="0" spc="-300" baseline="300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2</a:t>
                </a:r>
                <a:r>
                  <a:rPr lang="en-US" sz="38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 = </a:t>
                </a:r>
                <a:r>
                  <a:rPr lang="en-US" sz="3800" b="1" i="0" spc="-30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384</a:t>
                </a:r>
                <a:r>
                  <a:rPr lang="en-US" sz="38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m</a:t>
                </a:r>
                <a:r>
                  <a:rPr lang="en-US" sz="3800" b="1" i="0" spc="-300" baseline="300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2</a:t>
                </a:r>
              </a:p>
              <a:p>
                <a:pPr marL="0" lvl="0" indent="0">
                  <a:lnSpc>
                    <a:spcPts val="4300"/>
                  </a:lnSpc>
                  <a:buClr>
                    <a:srgbClr val="000000"/>
                  </a:buClr>
                  <a:buSzTx/>
                </a:pPr>
                <a14:m>
                  <m:oMath xmlns:m="http://schemas.openxmlformats.org/officeDocument/2006/math">
                    <m:r>
                      <a:rPr lang="en-US" sz="4000" b="1" i="1" spc="-150" smtClean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            </m:t>
                    </m:r>
                    <m:r>
                      <a:rPr lang="en-US" sz="4000" b="1" spc="-15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∴‍</m:t>
                    </m:r>
                    <m:r>
                      <a:rPr lang="en-US" sz="4000" b="1" i="0" spc="-15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𝐀</m:t>
                    </m:r>
                  </m:oMath>
                </a14:m>
                <a:r>
                  <a:rPr lang="en-US" sz="4000" b="1" i="0" spc="-15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= </a:t>
                </a:r>
                <a:r>
                  <a:rPr lang="en-US" sz="4000" b="1" i="0" spc="-15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384</a:t>
                </a:r>
                <a:r>
                  <a:rPr lang="en-US" sz="4000" b="1" i="0" spc="-15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 m</a:t>
                </a:r>
                <a:r>
                  <a:rPr lang="en-US" sz="4000" b="1" i="0" spc="-150" baseline="300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  <a:sym typeface="Arial"/>
                  </a:rPr>
                  <a:t>2</a:t>
                </a:r>
              </a:p>
              <a:p>
                <a:pPr marL="0" lvl="0"/>
                <a:endParaRPr lang="en-US" sz="71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200" cy="3967486"/>
              </a:xfrm>
              <a:blipFill rotWithShape="1">
                <a:blip r:embed="rId2"/>
                <a:stretch>
                  <a:fillRect l="-5688" t="-2711" r="-4287" b="-37952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81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endParaRPr lang="en-US" sz="6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endParaRPr lang="en-US" sz="6000" b="1" i="0" spc="-300" dirty="0">
              <a:solidFill>
                <a:srgbClr val="000000"/>
              </a:solidFill>
            </a:endParaRPr>
          </a:p>
          <a:p>
            <a:pPr marL="0"/>
            <a:endParaRPr lang="en-US" sz="4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90550"/>
            <a:ext cx="7228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503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as-IN" sz="44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হিমাগারের সাইজ</a:t>
                </a:r>
                <a:r>
                  <a:rPr lang="en-US" sz="44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</a:t>
                </a:r>
                <a:r>
                  <a:rPr lang="en-US" sz="44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(</a:t>
                </a:r>
                <a:r>
                  <a:rPr lang="en-US" sz="4400" b="1" i="0" kern="1200" spc="-150" dirty="0">
                    <a:solidFill>
                      <a:srgbClr val="1D01E9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12m </a:t>
                </a:r>
                <a14:m>
                  <m:oMath xmlns:m="http://schemas.openxmlformats.org/officeDocument/2006/math">
                    <m:r>
                      <a:rPr lang="en-US" sz="4400" b="1" kern="1200" spc="-150">
                        <a:solidFill>
                          <a:srgbClr val="1D01E9"/>
                        </a:solidFill>
                        <a:latin typeface="Cambria Math"/>
                        <a:ea typeface="+mn-ea"/>
                        <a:cs typeface="+mn-cs"/>
                        <a:sym typeface="Muli"/>
                      </a:rPr>
                      <m:t>×</m:t>
                    </m:r>
                  </m:oMath>
                </a14:m>
                <a:r>
                  <a:rPr lang="en-US" sz="4400" b="1" i="0" kern="1200" spc="-150" dirty="0">
                    <a:solidFill>
                      <a:srgbClr val="1D01E9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9m</a:t>
                </a:r>
                <a14:m>
                  <m:oMath xmlns:m="http://schemas.openxmlformats.org/officeDocument/2006/math">
                    <m:r>
                      <a:rPr lang="en-US" sz="4400" b="1" kern="1200" spc="-150">
                        <a:solidFill>
                          <a:srgbClr val="1D01E9"/>
                        </a:solidFill>
                        <a:latin typeface="Cambria Math"/>
                        <a:ea typeface="+mn-ea"/>
                        <a:cs typeface="+mn-cs"/>
                        <a:sym typeface="Muli"/>
                      </a:rPr>
                      <m:t>×</m:t>
                    </m:r>
                  </m:oMath>
                </a14:m>
                <a:r>
                  <a:rPr lang="en-US" sz="4400" b="1" i="0" kern="1200" spc="-150" dirty="0">
                    <a:solidFill>
                      <a:srgbClr val="1D01E9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 4m</a:t>
                </a:r>
                <a:r>
                  <a:rPr lang="en-US" sz="44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  <a:sym typeface="Muli"/>
                  </a:rPr>
                  <a:t>) 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5100" b="1" i="0" kern="1200" spc="-300" dirty="0" err="1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মোট</a:t>
                </a:r>
                <a:r>
                  <a:rPr lang="en-US" sz="51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5100" b="1" i="0" kern="1200" spc="-300" dirty="0" err="1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পরিমাণ</a:t>
                </a:r>
                <a:r>
                  <a:rPr lang="en-US" sz="51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    = </a:t>
                </a:r>
                <a:r>
                  <a:rPr lang="en-US" sz="5100" b="1" i="0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2.25</a:t>
                </a:r>
                <a:r>
                  <a:rPr lang="en-US" sz="51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Kg </a:t>
                </a:r>
                <a:r>
                  <a:rPr lang="en-US" sz="5100" b="1" i="0" kern="1200" spc="-300" dirty="0" err="1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ওজনের</a:t>
                </a:r>
                <a:r>
                  <a:rPr lang="en-US" sz="51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 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3600" b="1" i="0" kern="1200" spc="-300" dirty="0">
                    <a:solidFill>
                      <a:srgbClr val="000000"/>
                    </a:solidFill>
                    <a:latin typeface="Times New Roman" pitchFamily="18" charset="0"/>
                    <a:ea typeface="Calibri" pitchFamily="34" charset="0"/>
                    <a:cs typeface="Times New Roman" pitchFamily="18" charset="0"/>
                    <a:sym typeface="Muli"/>
                  </a:rPr>
                  <a:t>                                       </a:t>
                </a:r>
                <a:r>
                  <a:rPr lang="en-US" sz="4800" b="1" i="0" kern="1200" spc="-300" dirty="0">
                    <a:solidFill>
                      <a:srgbClr val="000000"/>
                    </a:solidFill>
                    <a:latin typeface="Times New Roman" pitchFamily="18" charset="0"/>
                    <a:ea typeface="Calibri" pitchFamily="34" charset="0"/>
                    <a:cs typeface="Times New Roman" pitchFamily="18" charset="0"/>
                    <a:sym typeface="Muli"/>
                  </a:rPr>
                  <a:t>= </a:t>
                </a:r>
                <a:r>
                  <a:rPr lang="en-US" sz="4800" b="1" i="0" kern="1200" spc="-30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2,000 </a:t>
                </a:r>
                <a:r>
                  <a:rPr lang="en-US" sz="48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টি</a:t>
                </a:r>
                <a:r>
                  <a:rPr lang="en-US" sz="48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8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প্যাকেট</a:t>
                </a:r>
                <a:endParaRPr lang="en-US" sz="4800" b="1" i="0" kern="1200" spc="-3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ea typeface="Calibri" pitchFamily="34" charset="0"/>
                  <a:cs typeface="Nikosh" pitchFamily="2" charset="0"/>
                  <a:sym typeface="Muli"/>
                </a:endParaRP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3800" b="1" i="0" kern="1200" spc="-30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১। </a:t>
                </a:r>
                <a:r>
                  <a:rPr lang="en-US" sz="3800" b="1" i="0" kern="1200" spc="-300" dirty="0" err="1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দেওয়ালের</a:t>
                </a:r>
                <a:r>
                  <a:rPr lang="en-US" sz="3800" b="1" i="0" kern="1200" spc="-30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3800" b="1" i="0" kern="1200" spc="-300" dirty="0" err="1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ক্ষেত্রফল</a:t>
                </a:r>
                <a:r>
                  <a:rPr lang="en-US" sz="3800" b="1" i="0" kern="1200" spc="-30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= {2.(12</a:t>
                </a:r>
                <a:r>
                  <a:rPr lang="en-US" sz="3800" b="1" i="0" kern="1200" spc="-30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 4) + 2.(94)} </a:t>
                </a:r>
              </a:p>
              <a:p>
                <a:pPr mar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40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	                    = (96 + 72) </a:t>
                </a:r>
                <a:r>
                  <a:rPr lang="en-US" sz="40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বর্গ</a:t>
                </a:r>
                <a:r>
                  <a:rPr lang="en-US" sz="40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</a:t>
                </a:r>
                <a:r>
                  <a:rPr lang="en-US" sz="40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মিটার</a:t>
                </a:r>
                <a:r>
                  <a:rPr lang="en-US" sz="40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</a:t>
                </a:r>
                <a:endParaRPr lang="en-US" sz="4000" b="1" i="0" kern="1200" spc="-150" dirty="0">
                  <a:solidFill>
                    <a:srgbClr val="020010"/>
                  </a:solidFill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40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			   = </a:t>
                </a:r>
                <a:r>
                  <a:rPr lang="en-US" sz="40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168</a:t>
                </a:r>
                <a:r>
                  <a:rPr lang="en-US" sz="40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 </a:t>
                </a:r>
                <a:r>
                  <a:rPr lang="en-US" sz="40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বর্গ</a:t>
                </a:r>
                <a:r>
                  <a:rPr lang="en-US" sz="40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</a:t>
                </a:r>
                <a:r>
                  <a:rPr lang="en-US" sz="40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মিটার</a:t>
                </a:r>
                <a:r>
                  <a:rPr lang="en-US" sz="40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</a:t>
                </a:r>
                <a:endParaRPr lang="en-US" sz="4000" b="1" i="0" kern="1200" spc="-150" dirty="0">
                  <a:solidFill>
                    <a:srgbClr val="020010"/>
                  </a:solidFill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sz="5300" b="1" i="0" kern="1200" spc="-150" dirty="0">
                  <a:solidFill>
                    <a:srgbClr val="000000"/>
                  </a:solidFill>
                  <a:latin typeface="Nikosh" pitchFamily="2" charset="0"/>
                  <a:ea typeface="Calibri" pitchFamily="34" charset="0"/>
                  <a:cs typeface="Nikosh" pitchFamily="2" charset="0"/>
                  <a:sym typeface="Muli"/>
                </a:endParaRP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b="1" i="0" kern="1200" dirty="0">
                  <a:solidFill>
                    <a:srgbClr val="020010"/>
                  </a:solidFill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 l="-3792" t="-601" r="-7914" b="-31381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31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91399" cy="4114800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4400" b="1" i="0" kern="1200" spc="-15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২। </a:t>
            </a:r>
            <a:r>
              <a:rPr lang="en-US" sz="4400" b="1" i="0" kern="1200" spc="-150" dirty="0" err="1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ছাদ</a:t>
            </a:r>
            <a:r>
              <a:rPr lang="en-US" sz="4400" b="1" i="0" kern="1200" spc="-15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ও </a:t>
            </a:r>
            <a:r>
              <a:rPr lang="en-US" sz="4400" b="1" i="0" kern="1200" spc="-150" dirty="0" err="1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মেঝের</a:t>
            </a:r>
            <a:r>
              <a:rPr lang="en-US" sz="4400" b="1" i="0" kern="1200" spc="-15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 </a:t>
            </a:r>
            <a:r>
              <a:rPr lang="en-US" sz="4400" b="1" i="0" kern="1200" spc="-150" dirty="0" err="1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ক্ষেত্রফল</a:t>
            </a:r>
            <a:r>
              <a:rPr lang="en-US" sz="4400" b="1" i="0" kern="1200" spc="-15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 </a:t>
            </a:r>
            <a:r>
              <a:rPr lang="en-US" sz="4400" b="1" i="0" kern="1200" spc="-150" dirty="0">
                <a:solidFill>
                  <a:srgbClr val="020010"/>
                </a:solidFill>
                <a:latin typeface="SutonnyMJ" pitchFamily="2" charset="0"/>
                <a:ea typeface="Calibri" pitchFamily="34" charset="0"/>
                <a:cs typeface="SutonnyMJ" pitchFamily="2" charset="0"/>
                <a:sym typeface="Symbol"/>
              </a:rPr>
              <a:t>= </a:t>
            </a:r>
            <a:r>
              <a:rPr lang="en-US" sz="4400" b="1" i="0" kern="1200" spc="-15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2.(129)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3600" b="1" i="0" kern="1200" spc="-15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				      </a:t>
            </a:r>
            <a:r>
              <a:rPr lang="en-US" sz="3200" b="1" i="0" kern="1200" spc="-30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  </a:t>
            </a:r>
            <a:r>
              <a:rPr lang="en-US" sz="4000" b="1" i="0" kern="1200" spc="-30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= </a:t>
            </a:r>
            <a:r>
              <a:rPr lang="en-US" sz="4000" b="1" i="0" kern="1200" spc="-300" dirty="0">
                <a:solidFill>
                  <a:srgbClr val="1D0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216 </a:t>
            </a:r>
            <a:r>
              <a:rPr lang="en-US" sz="4000" b="1" i="0" kern="120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বর্গ</a:t>
            </a:r>
            <a:r>
              <a:rPr lang="en-US" sz="4000" b="1" i="0" kern="120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</a:t>
            </a:r>
            <a:r>
              <a:rPr lang="en-US" sz="4000" b="1" i="0" kern="120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মিটার</a:t>
            </a:r>
            <a:endParaRPr lang="en-US" sz="4000" b="1" i="0" kern="1200" spc="-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ea typeface="Calibri" pitchFamily="34" charset="0"/>
              <a:cs typeface="Nikosh" pitchFamily="2" charset="0"/>
              <a:sym typeface="Symbol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5900" b="1" i="0" kern="120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৩। </a:t>
            </a:r>
            <a:r>
              <a:rPr lang="en-US" sz="5900" b="1" i="0" kern="120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মেঝে</a:t>
            </a:r>
            <a:r>
              <a:rPr lang="en-US" sz="5900" b="1" i="0" kern="120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, </a:t>
            </a:r>
            <a:r>
              <a:rPr lang="en-US" sz="5900" b="1" i="0" kern="120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ছাদ</a:t>
            </a:r>
            <a:r>
              <a:rPr lang="en-US" sz="5900" b="1" i="0" kern="120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 ও </a:t>
            </a:r>
            <a:r>
              <a:rPr lang="en-US" sz="5900" b="1" i="0" kern="120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চার</a:t>
            </a:r>
            <a:r>
              <a:rPr lang="en-US" sz="5900" b="1" i="0" kern="120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</a:t>
            </a:r>
            <a:r>
              <a:rPr lang="en-US" sz="5900" b="1" i="0" kern="120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দেওয়ালের</a:t>
            </a:r>
            <a:endParaRPr lang="en-US" sz="5900" b="1" i="0" kern="1200" spc="-300" dirty="0">
              <a:solidFill>
                <a:srgbClr val="000000"/>
              </a:solidFill>
              <a:latin typeface="SutonnyMJ" pitchFamily="2" charset="0"/>
              <a:ea typeface="Calibri" pitchFamily="34" charset="0"/>
              <a:cs typeface="SutonnyMJ" pitchFamily="2" charset="0"/>
              <a:sym typeface="Muli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4000" b="1" i="0" kern="1200" spc="-300" dirty="0">
                <a:solidFill>
                  <a:srgbClr val="000000"/>
                </a:solidFill>
                <a:latin typeface="SutonnyMJ" pitchFamily="2" charset="0"/>
                <a:ea typeface="Calibri" pitchFamily="34" charset="0"/>
                <a:cs typeface="SutonnyMJ" pitchFamily="2" charset="0"/>
                <a:sym typeface="Muli"/>
              </a:rPr>
              <a:t>                        </a:t>
            </a:r>
            <a:r>
              <a:rPr lang="en-US" sz="4000" b="1" i="0" kern="1200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মোট</a:t>
            </a:r>
            <a:r>
              <a:rPr lang="en-US" sz="4000" b="1" i="0" kern="120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</a:t>
            </a:r>
            <a:r>
              <a:rPr lang="en-US" sz="4000" b="1" i="0" kern="1200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ক্ষেত্রফল</a:t>
            </a:r>
            <a:r>
              <a:rPr lang="en-US" sz="4000" b="1" i="0" kern="120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Calibri" pitchFamily="34" charset="0"/>
                <a:cs typeface="Nikosh" pitchFamily="2" charset="0"/>
                <a:sym typeface="Symbol"/>
              </a:rPr>
              <a:t> </a:t>
            </a:r>
            <a:r>
              <a:rPr lang="en-US" sz="4000" b="1" i="0" kern="1200" spc="-300" dirty="0">
                <a:solidFill>
                  <a:srgbClr val="020010"/>
                </a:solidFill>
                <a:latin typeface="SutonnyMJ" pitchFamily="2" charset="0"/>
                <a:ea typeface="Calibri" pitchFamily="34" charset="0"/>
                <a:cs typeface="SutonnyMJ" pitchFamily="2" charset="0"/>
                <a:sym typeface="Muli"/>
              </a:rPr>
              <a:t>= </a:t>
            </a:r>
            <a:r>
              <a:rPr lang="en-US" sz="4000" b="1" i="0" kern="1200" spc="-30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Muli"/>
              </a:rPr>
              <a:t>(168 + 216)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4400" b="1" i="0" kern="1200" spc="-30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Muli"/>
              </a:rPr>
              <a:t>                                             = </a:t>
            </a:r>
            <a:r>
              <a:rPr lang="en-US" sz="4400" b="1" i="0" kern="1200" spc="-300" dirty="0">
                <a:solidFill>
                  <a:srgbClr val="1D01E9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Muli"/>
              </a:rPr>
              <a:t>384</a:t>
            </a:r>
            <a:r>
              <a:rPr lang="en-US" sz="4400" b="1" i="0" kern="1200" spc="-30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Muli"/>
              </a:rPr>
              <a:t> m</a:t>
            </a:r>
            <a:r>
              <a:rPr lang="en-US" sz="4400" b="1" i="0" kern="1200" spc="-300" baseline="30000" dirty="0">
                <a:solidFill>
                  <a:srgbClr val="020010"/>
                </a:solidFill>
                <a:latin typeface="Nikosh" pitchFamily="2" charset="0"/>
                <a:ea typeface="Calibri" pitchFamily="34" charset="0"/>
                <a:cs typeface="Nikosh" pitchFamily="2" charset="0"/>
                <a:sym typeface="Muli"/>
              </a:rPr>
              <a:t>2</a:t>
            </a:r>
            <a:endParaRPr lang="en-US" sz="4400" b="1" i="0" kern="1200" spc="-300" dirty="0">
              <a:solidFill>
                <a:srgbClr val="020010"/>
              </a:solidFill>
              <a:latin typeface="Nikosh" pitchFamily="2" charset="0"/>
              <a:ea typeface="Calibri" pitchFamily="34" charset="0"/>
              <a:cs typeface="Nikosh" pitchFamily="2" charset="0"/>
              <a:sym typeface="Muli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400" b="1" i="0" spc="-150" dirty="0">
              <a:latin typeface="Nikosh" pitchFamily="2" charset="0"/>
              <a:cs typeface="Nikosh" pitchFamily="2" charset="0"/>
            </a:endParaRPr>
          </a:p>
          <a:p>
            <a:endParaRPr lang="en-US" sz="6600" b="1" i="0" dirty="0">
              <a:solidFill>
                <a:srgbClr val="0000FF"/>
              </a:solidFill>
              <a:latin typeface="SutonnyMJ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9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fontAlgn="base">
                  <a:lnSpc>
                    <a:spcPts val="5100"/>
                  </a:lnSpc>
                  <a:buClrTx/>
                  <a:buSzTx/>
                </a:pPr>
                <a:r>
                  <a:rPr lang="en-US" sz="41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৪। </a:t>
                </a:r>
                <a:r>
                  <a:rPr lang="en-US" sz="4100" b="1" i="0" kern="1200" spc="-150" dirty="0" err="1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মোট</a:t>
                </a:r>
                <a:r>
                  <a:rPr lang="en-US" sz="41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100" b="1" i="0" kern="1200" spc="-150" dirty="0" err="1">
                    <a:solidFill>
                      <a:srgbClr val="FF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গোস্তের</a:t>
                </a:r>
                <a:r>
                  <a:rPr lang="en-US" sz="41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100" b="1" i="0" kern="1200" spc="-150" dirty="0" err="1">
                    <a:solidFill>
                      <a:srgbClr val="FF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পরিমাণ</a:t>
                </a:r>
                <a:r>
                  <a:rPr lang="en-US" sz="4100" b="1" i="0" kern="1200" spc="-150" dirty="0">
                    <a:solidFill>
                      <a:srgbClr val="FF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1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= (2.25 </a:t>
                </a:r>
                <a:r>
                  <a:rPr lang="en-US" sz="4100" b="1" kern="1200" spc="-150" dirty="0">
                    <a:solidFill>
                      <a:srgbClr val="02001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× </a:t>
                </a:r>
                <a:r>
                  <a:rPr lang="en-US" sz="41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Times New Roman" pitchFamily="18" charset="0"/>
                    <a:cs typeface="Nikosh" pitchFamily="2" charset="0"/>
                    <a:sym typeface="Muli"/>
                  </a:rPr>
                  <a:t>2000) </a:t>
                </a:r>
              </a:p>
              <a:p>
                <a:pPr marL="0" lvl="0" indent="0" fontAlgn="base">
                  <a:lnSpc>
                    <a:spcPts val="5100"/>
                  </a:lnSpc>
                  <a:buClrTx/>
                  <a:buSzTx/>
                </a:pPr>
                <a:r>
                  <a:rPr lang="en-US" sz="36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Times New Roman" pitchFamily="18" charset="0"/>
                    <a:cs typeface="Nikosh" pitchFamily="2" charset="0"/>
                    <a:sym typeface="Muli"/>
                  </a:rPr>
                  <a:t>                                        </a:t>
                </a:r>
                <a:r>
                  <a:rPr lang="en-US" sz="41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Times New Roman" pitchFamily="18" charset="0"/>
                    <a:cs typeface="Nikosh" pitchFamily="2" charset="0"/>
                    <a:sym typeface="Muli"/>
                  </a:rPr>
                  <a:t>= </a:t>
                </a:r>
                <a:r>
                  <a:rPr lang="en-US" sz="41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Times New Roman" pitchFamily="18" charset="0"/>
                    <a:cs typeface="Nikosh" pitchFamily="2" charset="0"/>
                    <a:sym typeface="Muli"/>
                  </a:rPr>
                  <a:t>4,500 Kg</a:t>
                </a:r>
                <a:r>
                  <a:rPr lang="en-US" sz="4100" b="1" i="0" kern="1200" spc="-150" dirty="0">
                    <a:solidFill>
                      <a:srgbClr val="020010"/>
                    </a:solidFill>
                    <a:latin typeface="Nikosh" pitchFamily="2" charset="0"/>
                    <a:ea typeface="Times New Roman" pitchFamily="18" charset="0"/>
                    <a:cs typeface="Nikosh" pitchFamily="2" charset="0"/>
                    <a:sym typeface="Muli"/>
                  </a:rPr>
                  <a:t> </a:t>
                </a:r>
              </a:p>
              <a:p>
                <a:pPr marL="0" lvl="0" indent="0" fontAlgn="base">
                  <a:lnSpc>
                    <a:spcPts val="4300"/>
                  </a:lnSpc>
                  <a:buClrTx/>
                  <a:buSzTx/>
                </a:pPr>
                <a:r>
                  <a:rPr lang="en-US" sz="4000" b="1" i="0" kern="1200" spc="-150" dirty="0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আমরা </a:t>
                </a:r>
                <a:r>
                  <a:rPr lang="en-US" sz="4000" b="1" i="0" kern="1200" spc="-150" dirty="0" err="1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জানি</a:t>
                </a:r>
                <a:r>
                  <a:rPr lang="en-US" sz="4000" b="1" i="0" kern="1200" spc="-150" dirty="0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,</a:t>
                </a:r>
              </a:p>
              <a:p>
                <a:pPr marL="0" lvl="0" indent="0" fontAlgn="base">
                  <a:lnSpc>
                    <a:spcPts val="5100"/>
                  </a:lnSpc>
                  <a:buClrTx/>
                  <a:buSzTx/>
                </a:pPr>
                <a:r>
                  <a:rPr lang="en-US" sz="4200" b="1" i="0" kern="1200" spc="-300" dirty="0" err="1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হিমায়ন</a:t>
                </a:r>
                <a:r>
                  <a:rPr lang="en-US" sz="42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200" b="1" i="0" kern="1200" spc="-300" dirty="0" err="1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যন্ত্রের</a:t>
                </a:r>
                <a:r>
                  <a:rPr lang="en-US" sz="42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200" b="1" i="0" kern="1200" spc="-300" dirty="0" err="1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ক্ষমতা</a:t>
                </a:r>
                <a:r>
                  <a:rPr lang="en-US" sz="42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(Capacity  of  </a:t>
                </a:r>
                <a:r>
                  <a:rPr lang="en-US" sz="4200" b="1" i="0" kern="1200" spc="-300" dirty="0">
                    <a:solidFill>
                      <a:srgbClr val="FF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TR</a:t>
                </a:r>
                <a:r>
                  <a:rPr lang="en-US" sz="42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)  </a:t>
                </a:r>
              </a:p>
              <a:p>
                <a:pPr marL="0" lvl="0" indent="0">
                  <a:lnSpc>
                    <a:spcPts val="8500"/>
                  </a:lnSpc>
                  <a:buClrTx/>
                  <a:buSzTx/>
                </a:pPr>
                <a:r>
                  <a:rPr lang="en-US" sz="3500" b="1" i="0" kern="120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= </a:t>
                </a:r>
                <a:r>
                  <a:rPr lang="en-US" sz="3500" b="1" i="0" kern="1200" spc="-300" dirty="0">
                    <a:solidFill>
                      <a:srgbClr val="000000"/>
                    </a:solidFill>
                    <a:latin typeface="Book Antiqua"/>
                    <a:cs typeface="SutonnyMJ" pitchFamily="2" charset="0"/>
                    <a:sym typeface="Mul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b="1" i="1" kern="1200" spc="-3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SutonnyMJ" pitchFamily="2" charset="0"/>
                            <a:sym typeface="Muli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500" b="1" i="0" kern="1200" spc="-30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  <a:sym typeface="Muli"/>
                          </a:rPr>
                          <m:t>মোট কুলিং লোড</m:t>
                        </m:r>
                        <m:r>
                          <a:rPr lang="en-US" sz="35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  <a:sym typeface="Muli"/>
                          </a:rPr>
                          <m:t> </m:t>
                        </m:r>
                        <m:r>
                          <a:rPr lang="en-US" sz="3500" b="1" kern="120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SutonnyMJ" pitchFamily="2" charset="0"/>
                            <a:sym typeface="Muli"/>
                          </a:rPr>
                          <m:t>×  </m:t>
                        </m:r>
                        <m:r>
                          <m:rPr>
                            <m:nor/>
                          </m:rPr>
                          <a:rPr lang="en-US" sz="3500" b="1" i="0" kern="1200" spc="-300">
                            <a:solidFill>
                              <a:srgbClr val="000000"/>
                            </a:solidFill>
                            <a:latin typeface="Nikosh" pitchFamily="2" charset="0"/>
                            <a:ea typeface="Cambria Math"/>
                            <a:cs typeface="Nikosh" pitchFamily="2" charset="0"/>
                            <a:sym typeface="Muli"/>
                          </a:rPr>
                          <m:t>২৪ </m:t>
                        </m:r>
                        <m:r>
                          <m:rPr>
                            <m:nor/>
                          </m:rPr>
                          <a:rPr lang="en-US" sz="3500" b="1" i="0" kern="1200" spc="-300">
                            <a:solidFill>
                              <a:srgbClr val="000000"/>
                            </a:solidFill>
                            <a:latin typeface="Nikosh" pitchFamily="2" charset="0"/>
                            <a:ea typeface="Cambria Math"/>
                            <a:cs typeface="Nikosh" pitchFamily="2" charset="0"/>
                            <a:sym typeface="Muli"/>
                          </a:rPr>
                          <m:t>ঘন্টা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500" b="1" i="0" kern="1200" spc="-30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Cw</m:t>
                        </m:r>
                        <m:r>
                          <m:rPr>
                            <m:nor/>
                          </m:rPr>
                          <a:rPr lang="en-US" sz="3500" b="1" i="0" kern="1200" spc="-30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á</m:t>
                        </m:r>
                        <m:r>
                          <m:rPr>
                            <m:nor/>
                          </m:rPr>
                          <a:rPr lang="en-US" sz="3500" b="1" i="0" kern="1200" spc="-30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3500" b="1" i="0" kern="1200" spc="-30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500" b="1" i="0" kern="120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ea typeface="Calibri" pitchFamily="34" charset="0"/>
                            <a:cs typeface="Nikosh" pitchFamily="2" charset="0"/>
                            <a:sym typeface="Muli"/>
                          </a:rPr>
                          <m:t>বা কাঙ্খিত শীতল সময়</m:t>
                        </m:r>
                        <m:r>
                          <m:rPr>
                            <m:nor/>
                          </m:rPr>
                          <a:rPr lang="en-GB" sz="3500" b="1" i="0" kern="120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ea typeface="Calibri" pitchFamily="34" charset="0"/>
                            <a:cs typeface="Nikosh" pitchFamily="2" charset="0"/>
                            <a:sym typeface="Mul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500" b="1" i="0" kern="120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ea typeface="Calibri" pitchFamily="34" charset="0"/>
                            <a:cs typeface="Nikosh" pitchFamily="2" charset="0"/>
                            <a:sym typeface="Muli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500" b="1" i="0" kern="120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ea typeface="Calibri" pitchFamily="34" charset="0"/>
                            <a:cs typeface="Nikosh" pitchFamily="2" charset="0"/>
                            <a:sym typeface="Muli"/>
                          </a:rPr>
                          <m:t>ঘন্টা</m:t>
                        </m:r>
                        <m:r>
                          <m:rPr>
                            <m:nor/>
                          </m:rPr>
                          <a:rPr lang="en-US" sz="3500" b="1" i="0" kern="1200" spc="-30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500" b="1" i="0" kern="1200" spc="-300" dirty="0">
                    <a:solidFill>
                      <a:srgbClr val="000000"/>
                    </a:solidFill>
                    <a:latin typeface="SutonnyMJ" pitchFamily="2" charset="0"/>
                    <a:ea typeface="Calibri" pitchFamily="34" charset="0"/>
                    <a:cs typeface="SutonnyMJ" pitchFamily="2" charset="0"/>
                    <a:sym typeface="Muli"/>
                  </a:rPr>
                  <a:t>  </a:t>
                </a:r>
                <a:r>
                  <a:rPr lang="en-US" sz="3500" b="1" i="0" kern="1200" spc="-300" dirty="0">
                    <a:solidFill>
                      <a:srgbClr val="FF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Kw</a:t>
                </a:r>
                <a:r>
                  <a:rPr lang="en-US" sz="35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(</a:t>
                </a:r>
                <a:r>
                  <a:rPr lang="en-US" sz="35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কিলো</a:t>
                </a:r>
                <a:r>
                  <a:rPr lang="en-US" sz="35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35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ওয়াট</a:t>
                </a:r>
                <a:r>
                  <a:rPr lang="en-US" sz="35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) </a:t>
                </a:r>
                <a:endParaRPr lang="en-US" sz="3500" b="1" i="0" kern="1200" spc="-3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  <a:p>
                <a:pPr marL="0" lvl="0"/>
                <a:endParaRPr lang="en-US" sz="46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 l="-3050" t="-601" r="-4369" b="-17117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34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14350"/>
                <a:ext cx="7152649" cy="3977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40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১। </a:t>
                </a:r>
                <a:r>
                  <a:rPr lang="en-US" sz="40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মেঝে</a:t>
                </a:r>
                <a:r>
                  <a:rPr lang="en-US" sz="40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, </a:t>
                </a:r>
                <a:r>
                  <a:rPr lang="en-US" sz="40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ছাদ</a:t>
                </a:r>
                <a:r>
                  <a:rPr lang="en-US" sz="40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 ও </a:t>
                </a:r>
                <a:r>
                  <a:rPr lang="en-US" sz="40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চার</a:t>
                </a:r>
                <a:r>
                  <a:rPr lang="en-US" sz="40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</a:t>
                </a:r>
                <a:r>
                  <a:rPr lang="en-US" sz="40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দেওয়ালের</a:t>
                </a:r>
                <a:r>
                  <a:rPr lang="en-US" sz="40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 </a:t>
                </a:r>
                <a:r>
                  <a:rPr lang="en-US" sz="40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পরিবাহিত</a:t>
                </a:r>
                <a:r>
                  <a:rPr lang="en-US" sz="40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</a:t>
                </a:r>
                <a:r>
                  <a:rPr lang="en-US" sz="40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তাপ</a:t>
                </a:r>
                <a:r>
                  <a:rPr lang="en-US" sz="40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Symbol"/>
                  </a:rPr>
                  <a:t> 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A.U.TD  </a:t>
                </a:r>
                <a:r>
                  <a:rPr lang="en-US" sz="3600" b="1" i="0" spc="-15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>
                    <a:solidFill>
                      <a:srgbClr val="08080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384 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  <m:r>
                      <a:rPr lang="en-US" sz="3600" b="1" i="1" spc="-150" smtClean="0"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𝟎</m:t>
                    </m:r>
                    <m:r>
                      <a:rPr lang="en-US" sz="3600" b="1" i="1" spc="-150" smtClean="0"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.</m:t>
                    </m:r>
                    <m:r>
                      <a:rPr lang="en-US" sz="3600" b="1" i="1" spc="-150" smtClean="0"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𝟑𝟖𝟑</m:t>
                    </m:r>
                    <m:r>
                      <a:rPr lang="en-US" sz="3600" b="1" i="1" spc="-150" smtClean="0"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×</m:t>
                    </m:r>
                    <m:r>
                      <a:rPr lang="en-US" sz="3600" b="1" i="1" spc="-150" smtClean="0"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𝟓𝟑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= 7794. 816 W = 7.79 Kw 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২। </a:t>
                </a:r>
                <a:r>
                  <a:rPr lang="en-US" sz="3600" b="1" i="0" u="sng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মুরগীর</a:t>
                </a:r>
                <a:r>
                  <a:rPr lang="en-US" sz="3600" b="1" i="0" u="sng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u="sng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প্রডাক্ট</a:t>
                </a:r>
                <a:r>
                  <a:rPr lang="en-US" sz="3600" b="1" i="0" u="sng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u="sng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3600" b="1" i="0" u="sng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: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3600" b="1" i="0" spc="-30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600" b="1" i="0" spc="-300" baseline="-2500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1</a:t>
                </a:r>
                <a:r>
                  <a:rPr lang="en-US" sz="3600" b="1" i="0" spc="-30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 = 4500 </a:t>
                </a:r>
                <a14:m>
                  <m:oMath xmlns:m="http://schemas.openxmlformats.org/officeDocument/2006/math">
                    <m:r>
                      <a:rPr lang="en-US" sz="3600" b="1" i="1" spc="-30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600" b="1" i="1" spc="-30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𝟑</m:t>
                    </m:r>
                    <m:r>
                      <a:rPr lang="en-US" sz="3600" b="1" i="1" spc="-30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600" b="1" i="1" spc="-30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𝟏𝟖</m:t>
                    </m:r>
                    <m:r>
                      <a:rPr lang="en-US" sz="3600" b="1" i="1" spc="-30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600" b="1" i="0" spc="-30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 0.75 =  10730 .5Kj</a:t>
                </a:r>
                <a:endParaRPr lang="en-US" sz="3600" b="1" i="0" spc="-300" baseline="-25000" dirty="0">
                  <a:solidFill>
                    <a:schemeClr val="tx1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6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= 4500 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6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246 = 1107000 </a:t>
                </a:r>
                <a:r>
                  <a:rPr lang="en-US" sz="36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Kj</a:t>
                </a:r>
                <a:endParaRPr lang="en-US" sz="3600" b="1" i="0" spc="-15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32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2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3 </a:t>
                </a:r>
                <a:r>
                  <a:rPr lang="en-US" sz="32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3200" b="1" i="0" spc="-30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4500 </a:t>
                </a:r>
                <a14:m>
                  <m:oMath xmlns:m="http://schemas.openxmlformats.org/officeDocument/2006/math">
                    <m:r>
                      <a:rPr lang="en-US" sz="3200" b="1" spc="-30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200" b="1" i="1" spc="-30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</m:t>
                    </m:r>
                    <m:r>
                      <a:rPr lang="en-US" sz="3200" b="1" spc="-30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200" b="1" i="1" spc="-30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𝟓𝟓</m:t>
                    </m:r>
                    <m:r>
                      <a:rPr lang="en-US" sz="3200" b="1" spc="-30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200" b="1" i="0" spc="-30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 17.75 =  123806.25 </a:t>
                </a:r>
                <a:r>
                  <a:rPr lang="en-US" sz="3200" b="1" i="0" spc="-300" dirty="0" err="1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Kj</a:t>
                </a:r>
                <a:endParaRPr lang="en-US" sz="3200" b="1" i="0" spc="-150" baseline="-2500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sz="4000" b="1" i="0" kern="1200" spc="-300" dirty="0">
                  <a:solidFill>
                    <a:srgbClr val="000000"/>
                  </a:solidFill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sz="4000" b="1" i="0" kern="1200" spc="-150" dirty="0">
                  <a:solidFill>
                    <a:srgbClr val="000000"/>
                  </a:solidFill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14350"/>
                <a:ext cx="7152649" cy="3977676"/>
              </a:xfrm>
              <a:blipFill rotWithShape="1">
                <a:blip r:embed="rId2"/>
                <a:stretch>
                  <a:fillRect l="-2614" t="-601" r="-1855" b="-36937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6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228850" cy="3977676"/>
              </a:xfrm>
              <a:ln w="5715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0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T</a:t>
                </a: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= Q</a:t>
                </a:r>
                <a:r>
                  <a:rPr lang="en-US" sz="40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1</a:t>
                </a: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+Q</a:t>
                </a:r>
                <a:r>
                  <a:rPr lang="en-US" sz="40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+Q</a:t>
                </a:r>
                <a:r>
                  <a:rPr lang="en-US" sz="40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3 </a:t>
                </a: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= 1241538.75</a:t>
                </a:r>
              </a:p>
              <a:p>
                <a:pPr marL="0" lvl="0" indent="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sz="4000" b="1" i="0" spc="-150" baseline="-2500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6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T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i="0" spc="-150" smtClean="0">
                            <a:solidFill>
                              <a:srgbClr val="FF0000"/>
                            </a:solidFill>
                            <a:latin typeface="Cambria Math"/>
                            <a:cs typeface="Nikosh" pitchFamily="2" charset="0"/>
                          </a:rPr>
                          <m:t>𝐦</m:t>
                        </m:r>
                        <m:r>
                          <a:rPr lang="en-US" sz="3600" b="1" i="0" spc="-150" smtClean="0">
                            <a:solidFill>
                              <a:srgbClr val="FF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i="0" spc="-150" smtClean="0">
                            <a:solidFill>
                              <a:srgbClr val="FF0000"/>
                            </a:solidFill>
                            <a:latin typeface="Cambria Math"/>
                            <a:cs typeface="Nikosh" pitchFamily="2" charset="0"/>
                          </a:rPr>
                          <m:t>𝐜</m:t>
                        </m:r>
                        <m:r>
                          <a:rPr lang="en-US" sz="3600" b="1" i="0" spc="-150" smtClean="0">
                            <a:solidFill>
                              <a:srgbClr val="FF0000"/>
                            </a:solidFill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3600" b="1" i="0" spc="-150" smtClean="0">
                            <a:solidFill>
                              <a:srgbClr val="FF0000"/>
                            </a:solidFill>
                            <a:latin typeface="Cambria Math"/>
                            <a:cs typeface="Nikosh" pitchFamily="2" charset="0"/>
                          </a:rPr>
                          <m:t>𝐓𝐃</m:t>
                        </m:r>
                      </m:num>
                      <m:den>
                        <m:r>
                          <a:rPr lang="en-US" sz="3600" b="1" i="0" spc="-150" smtClean="0">
                            <a:solidFill>
                              <a:srgbClr val="FF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3600" b="1" i="0" spc="-15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3600" b="1" i="0" spc="-15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𝟑𝟔𝟎𝟎</m:t>
                        </m:r>
                      </m:den>
                    </m:f>
                  </m:oMath>
                </a14:m>
                <a:r>
                  <a:rPr lang="en-US" sz="3600" b="1" spc="-150" dirty="0"/>
                  <a:t> </a:t>
                </a:r>
                <a:r>
                  <a:rPr lang="en-US" sz="3600" b="1" spc="-150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pc="-1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i="0" spc="-15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1241538.75</m:t>
                        </m:r>
                      </m:num>
                      <m:den>
                        <m:r>
                          <a:rPr lang="en-US" sz="3600" b="1" i="1" spc="-15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𝟐𝟒</m:t>
                        </m:r>
                        <m:r>
                          <a:rPr lang="en-US" sz="3600" b="1" i="1" spc="-15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3600" b="1" i="1" spc="-15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𝟑𝟔𝟎𝟎</m:t>
                        </m:r>
                      </m:den>
                    </m:f>
                  </m:oMath>
                </a14:m>
                <a:r>
                  <a:rPr lang="en-US" sz="3600" b="1" spc="-150" dirty="0">
                    <a:solidFill>
                      <a:srgbClr val="000000"/>
                    </a:solidFill>
                  </a:rPr>
                  <a:t> = </a:t>
                </a:r>
                <a:r>
                  <a:rPr lang="en-US" sz="3600" b="1" i="0" spc="-150" dirty="0">
                    <a:solidFill>
                      <a:schemeClr val="tx1"/>
                    </a:solidFill>
                  </a:rPr>
                  <a:t>14.36Kw</a:t>
                </a:r>
              </a:p>
              <a:p>
                <a:r>
                  <a:rPr lang="en-US" sz="4000" b="1" i="0" spc="-15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৩। </a:t>
                </a:r>
                <a:r>
                  <a:rPr lang="en-US" sz="4000" b="1" i="0" u="sng" spc="-15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মানুষের</a:t>
                </a:r>
                <a:r>
                  <a:rPr lang="en-US" sz="4000" b="1" i="0" u="sng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u="sng" spc="-15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দেহ</a:t>
                </a:r>
                <a:r>
                  <a:rPr lang="en-US" sz="4000" b="1" i="0" u="sng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u="sng" spc="-15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4000" b="1" i="0" u="sng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u="sng" spc="-15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4000" b="1" i="0" u="sng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u="sng" spc="-15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000" b="1" i="0" u="sng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:</a:t>
                </a:r>
              </a:p>
              <a:p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000" b="1" i="0" spc="-30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pc="-3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000" b="1" i="1" spc="-300" smtClean="0">
                            <a:solidFill>
                              <a:srgbClr val="FF0000"/>
                            </a:solidFill>
                            <a:latin typeface="Cambria Math"/>
                            <a:cs typeface="Nikosh" pitchFamily="2" charset="0"/>
                          </a:rPr>
                          <m:t>𝟑</m:t>
                        </m:r>
                        <m:r>
                          <a:rPr lang="en-US" sz="4000" b="1" i="1" spc="-30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4000" b="1" i="1" spc="-30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𝟒𝟎𝟕</m:t>
                        </m:r>
                        <m:r>
                          <a:rPr lang="en-US" sz="4000" b="1" i="1" spc="-30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4000" b="1" i="1" spc="-30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𝟔</m:t>
                        </m:r>
                      </m:num>
                      <m:den>
                        <m:r>
                          <a:rPr lang="en-US" sz="4000" b="1" i="1" spc="-300" smtClean="0">
                            <a:solidFill>
                              <a:srgbClr val="FF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</m:den>
                    </m:f>
                  </m:oMath>
                </a14:m>
                <a:r>
                  <a:rPr lang="en-US" sz="4000" b="1" i="0" spc="-300" dirty="0">
                    <a:solidFill>
                      <a:schemeClr val="tx1"/>
                    </a:solidFill>
                    <a:latin typeface="Nikosh" pitchFamily="2" charset="0"/>
                    <a:cs typeface="Nikosh" pitchFamily="2" charset="0"/>
                  </a:rPr>
                  <a:t> = 305 W = 0.305 Kw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228850" cy="3977676"/>
              </a:xfrm>
              <a:blipFill rotWithShape="1">
                <a:blip r:embed="rId2"/>
                <a:stretch>
                  <a:fillRect l="-2678" t="-755" r="-2594"/>
                </a:stretch>
              </a:blipFill>
              <a:ln w="5715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0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30795"/>
            <a:ext cx="3733800" cy="685800"/>
          </a:xfrm>
          <a:prstGeom prst="rect">
            <a:avLst/>
          </a:prstGeom>
          <a:solidFill>
            <a:srgbClr val="00CC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25212A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0743"/>
            <a:ext cx="7315200" cy="1000274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0">
            <a:schemeClr val="dk1"/>
          </a:lnRef>
          <a:fillRef idx="1001">
            <a:schemeClr val="lt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323974"/>
            <a:ext cx="7315200" cy="1181101"/>
          </a:xfrm>
          <a:solidFill>
            <a:srgbClr val="00FFFF"/>
          </a:solidFill>
          <a:ln w="5715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5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And Heating Load Calculation</a:t>
            </a:r>
            <a:endParaRPr lang="en-US" sz="35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3876" y="2596379"/>
            <a:ext cx="1600200" cy="769441"/>
          </a:xfrm>
          <a:prstGeom prst="rect">
            <a:avLst/>
          </a:prstGeom>
          <a:solidFill>
            <a:srgbClr val="00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4400" b="1" spc="-150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5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B634D9-306C-4D52-9492-3F5643C44A6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90550"/>
                <a:ext cx="7228849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৪।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বাতি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:</a:t>
                </a:r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600" b="1" i="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L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𝟐𝟎𝟎</m:t>
                        </m:r>
                        <m:r>
                          <a:rPr lang="en-US" sz="3600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3600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𝟐</m:t>
                        </m:r>
                        <m:r>
                          <a:rPr lang="en-US" sz="3600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3600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𝟔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100W   = 0.1 Kw</a:t>
                </a:r>
              </a:p>
              <a:p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৫। </a:t>
                </a:r>
                <a:r>
                  <a:rPr lang="en-US" sz="4000" b="1" i="0" u="sng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বাতাস</a:t>
                </a:r>
                <a:r>
                  <a:rPr lang="en-US" sz="4000" b="1" i="0" u="sng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u="sng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পরিবর্তন</a:t>
                </a:r>
                <a:r>
                  <a:rPr lang="en-US" sz="4000" b="1" i="0" u="sng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u="sng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জর্নিত</a:t>
                </a:r>
                <a:r>
                  <a:rPr lang="en-US" sz="4000" b="1" i="0" u="sng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u="sng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000" b="1" i="0" u="sng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:</a:t>
                </a:r>
              </a:p>
              <a:p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600" b="1" i="0" baseline="-250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Air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14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</m:t>
                    </m:r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𝟏𝟐</m:t>
                    </m:r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=</m:t>
                    </m:r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𝟏</m:t>
                    </m:r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𝟔𝟖</m:t>
                    </m:r>
                    <m:r>
                      <a:rPr lang="en-US" sz="36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 </m:t>
                    </m:r>
                    <m:r>
                      <a:rPr lang="en-US" sz="3600" b="1" i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𝐊𝐰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৬।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মোট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, Q</a:t>
                </a:r>
                <a:r>
                  <a:rPr lang="en-US" sz="3800" b="1" i="0" spc="-3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T 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(Q</a:t>
                </a:r>
                <a:r>
                  <a:rPr lang="en-US" sz="3800" b="1" i="0" spc="-3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1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+Q</a:t>
                </a:r>
                <a:r>
                  <a:rPr lang="en-US" sz="3800" b="1" i="0" spc="-3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+Q</a:t>
                </a:r>
                <a:r>
                  <a:rPr lang="en-US" sz="3800" b="1" i="0" spc="-3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3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+Q</a:t>
                </a:r>
                <a:r>
                  <a:rPr lang="en-US" sz="3800" b="1" i="0" spc="-3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4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+Q</a:t>
                </a:r>
                <a:r>
                  <a:rPr lang="en-US" sz="3800" b="1" i="0" spc="-30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5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) 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40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Total Load, Q</a:t>
                </a:r>
                <a:r>
                  <a:rPr lang="en-US" sz="4000" b="1" i="0" spc="-15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T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24.24 Kw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90550"/>
                <a:ext cx="7228849" cy="3901476"/>
              </a:xfrm>
              <a:blipFill rotWithShape="1">
                <a:blip r:embed="rId2"/>
                <a:stretch>
                  <a:fillRect l="-2002" t="-306" r="-16430" b="-382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7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>
              <a:lnSpc>
                <a:spcPts val="5800"/>
              </a:lnSpc>
            </a:pP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৭। </a:t>
            </a:r>
            <a:r>
              <a:rPr lang="en-US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সেফটি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লোডর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১০% </a:t>
            </a:r>
            <a:r>
              <a:rPr lang="en-US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হারে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>
              <a:lnSpc>
                <a:spcPts val="5800"/>
              </a:lnSpc>
            </a:pPr>
            <a:r>
              <a:rPr lang="en-US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			         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= 2.42  Kw</a:t>
            </a:r>
            <a:endParaRPr lang="en-US" sz="4000" b="1" i="0" spc="-300" baseline="-250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>
              <a:lnSpc>
                <a:spcPts val="5800"/>
              </a:lnSpc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৮।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সর্ব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= (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24.24+2.42) 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Kw</a:t>
            </a:r>
            <a:endParaRPr lang="en-US" sz="4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>
              <a:lnSpc>
                <a:spcPts val="5800"/>
              </a:lnSpc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                        = 26.66  Kw</a:t>
            </a:r>
          </a:p>
          <a:p>
            <a:pPr marL="0"/>
            <a:endParaRPr lang="en-US" sz="4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86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fontAlgn="base">
                  <a:buClrTx/>
                  <a:buSzTx/>
                </a:pPr>
                <a:r>
                  <a:rPr lang="en-US" sz="4800" b="1" i="0" kern="1200" spc="-150" dirty="0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আমরা </a:t>
                </a:r>
                <a:r>
                  <a:rPr lang="en-US" sz="4800" b="1" i="0" kern="1200" spc="-150" dirty="0" err="1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জানি</a:t>
                </a:r>
                <a:r>
                  <a:rPr lang="en-US" sz="4800" b="1" i="0" kern="1200" spc="-150" dirty="0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,</a:t>
                </a:r>
              </a:p>
              <a:p>
                <a:pPr marL="0" lvl="0" indent="0" fontAlgn="base">
                  <a:buClrTx/>
                  <a:buSzTx/>
                </a:pPr>
                <a:r>
                  <a:rPr lang="en-US" sz="4200" b="1" i="0" kern="1200" spc="-300" dirty="0" err="1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হিমায়ন</a:t>
                </a:r>
                <a:r>
                  <a:rPr lang="en-US" sz="42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200" b="1" i="0" kern="1200" spc="-300" dirty="0" err="1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যন্ত্রের</a:t>
                </a:r>
                <a:r>
                  <a:rPr lang="en-US" sz="42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200" b="1" i="0" kern="1200" spc="-300" dirty="0" err="1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ক্ষমতা</a:t>
                </a:r>
                <a:r>
                  <a:rPr lang="en-US" sz="42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(Capacity  of  </a:t>
                </a:r>
                <a:r>
                  <a:rPr lang="en-US" sz="4200" b="1" i="0" kern="1200" spc="-300" dirty="0">
                    <a:solidFill>
                      <a:srgbClr val="FF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TR</a:t>
                </a:r>
                <a:r>
                  <a:rPr lang="en-US" sz="42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)  </a:t>
                </a:r>
              </a:p>
              <a:p>
                <a:pPr marL="0" lvl="0" indent="0">
                  <a:buClrTx/>
                  <a:buSzTx/>
                </a:pPr>
                <a:r>
                  <a:rPr lang="en-US" sz="4700" b="1" i="0" kern="120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= </a:t>
                </a:r>
                <a:r>
                  <a:rPr lang="en-US" sz="4700" b="1" i="0" kern="1200" spc="-150" dirty="0">
                    <a:solidFill>
                      <a:srgbClr val="000000"/>
                    </a:solidFill>
                    <a:latin typeface="Book Antiqua"/>
                    <a:cs typeface="SutonnyMJ" pitchFamily="2" charset="0"/>
                    <a:sym typeface="Mul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700" b="1" i="1" kern="1200" spc="-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SutonnyMJ" pitchFamily="2" charset="0"/>
                            <a:sym typeface="Muli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700" b="1" i="0" kern="1200" spc="-15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  <a:sym typeface="Muli"/>
                          </a:rPr>
                          <m:t>মোট কুলিং লোড</m:t>
                        </m:r>
                        <m:r>
                          <a:rPr lang="en-US" sz="4700" b="1" kern="1200" spc="-15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  <a:sym typeface="Muli"/>
                          </a:rPr>
                          <m:t> </m:t>
                        </m:r>
                        <m:r>
                          <a:rPr lang="en-US" sz="4700" b="1" kern="1200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SutonnyMJ" pitchFamily="2" charset="0"/>
                            <a:sym typeface="Muli"/>
                          </a:rPr>
                          <m:t>×  </m:t>
                        </m:r>
                        <m:r>
                          <m:rPr>
                            <m:nor/>
                          </m:rPr>
                          <a:rPr lang="en-US" sz="4700" b="1" i="0" kern="1200" spc="-150">
                            <a:solidFill>
                              <a:srgbClr val="000000"/>
                            </a:solidFill>
                            <a:latin typeface="Nikosh" pitchFamily="2" charset="0"/>
                            <a:ea typeface="Cambria Math"/>
                            <a:cs typeface="Nikosh" pitchFamily="2" charset="0"/>
                            <a:sym typeface="Muli"/>
                          </a:rPr>
                          <m:t>২৪ </m:t>
                        </m:r>
                        <m:r>
                          <m:rPr>
                            <m:nor/>
                          </m:rPr>
                          <a:rPr lang="en-US" sz="4700" b="1" i="0" kern="1200" spc="-150">
                            <a:solidFill>
                              <a:srgbClr val="000000"/>
                            </a:solidFill>
                            <a:latin typeface="Nikosh" pitchFamily="2" charset="0"/>
                            <a:ea typeface="Cambria Math"/>
                            <a:cs typeface="Nikosh" pitchFamily="2" charset="0"/>
                            <a:sym typeface="Muli"/>
                          </a:rPr>
                          <m:t>ঘন্টা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700" b="1" i="0" kern="1200" spc="-15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Cw</m:t>
                        </m:r>
                        <m:r>
                          <m:rPr>
                            <m:nor/>
                          </m:rPr>
                          <a:rPr lang="en-US" sz="4700" b="1" i="0" kern="1200" spc="-15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á</m:t>
                        </m:r>
                        <m:r>
                          <m:rPr>
                            <m:nor/>
                          </m:rPr>
                          <a:rPr lang="en-US" sz="4700" b="1" i="0" kern="1200" spc="-15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4700" b="1" i="0" kern="1200" spc="-15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700" b="1" i="0" kern="120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ea typeface="Calibri" pitchFamily="34" charset="0"/>
                            <a:cs typeface="Nikosh" pitchFamily="2" charset="0"/>
                            <a:sym typeface="Muli"/>
                          </a:rPr>
                          <m:t>বা কাঙ্খিত শীতল সময়</m:t>
                        </m:r>
                        <m:r>
                          <m:rPr>
                            <m:nor/>
                          </m:rPr>
                          <a:rPr lang="en-US" sz="4700" b="1" i="0" kern="120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ea typeface="Calibri" pitchFamily="34" charset="0"/>
                            <a:cs typeface="Nikosh" pitchFamily="2" charset="0"/>
                            <a:sym typeface="Muli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700" b="1" i="0" kern="120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ea typeface="Calibri" pitchFamily="34" charset="0"/>
                            <a:cs typeface="Nikosh" pitchFamily="2" charset="0"/>
                            <a:sym typeface="Muli"/>
                          </a:rPr>
                          <m:t>ঘন্টা</m:t>
                        </m:r>
                        <m:r>
                          <m:rPr>
                            <m:nor/>
                          </m:rPr>
                          <a:rPr lang="en-US" sz="4700" b="1" i="0" kern="1200" spc="-15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4700" b="1" i="0" kern="1200" spc="-150" dirty="0">
                    <a:solidFill>
                      <a:srgbClr val="000000"/>
                    </a:solidFill>
                    <a:latin typeface="SutonnyMJ" pitchFamily="2" charset="0"/>
                    <a:ea typeface="Calibri" pitchFamily="34" charset="0"/>
                    <a:cs typeface="SutonnyMJ" pitchFamily="2" charset="0"/>
                    <a:sym typeface="Muli"/>
                  </a:rPr>
                  <a:t> </a:t>
                </a:r>
              </a:p>
              <a:p>
                <a:pPr marL="0"/>
                <a:r>
                  <a:rPr lang="en-US" sz="6600" b="1" i="0" kern="1200" spc="-300" dirty="0">
                    <a:solidFill>
                      <a:srgbClr val="FF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          Kw</a:t>
                </a:r>
                <a:r>
                  <a:rPr lang="en-US" sz="66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(</a:t>
                </a:r>
                <a:r>
                  <a:rPr lang="en-US" sz="66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কিলো</a:t>
                </a:r>
                <a:r>
                  <a:rPr lang="en-US" sz="66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6600" b="1" i="0" kern="120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ওয়াট</a:t>
                </a:r>
                <a:r>
                  <a:rPr lang="en-US" sz="6600" b="1" i="0" kern="120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) </a:t>
                </a:r>
                <a:endParaRPr lang="en-US" sz="6600" b="1" i="0" kern="1200" spc="-3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  <a:p>
                <a:pPr marL="0" lvl="0"/>
                <a:endParaRPr lang="en-US" sz="6600" b="1" i="0" dirty="0">
                  <a:solidFill>
                    <a:srgbClr val="000000"/>
                  </a:solidFill>
                  <a:latin typeface="SutonnyMJ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5312" t="-1531" r="-6492" b="-35681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76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buClrTx/>
                  <a:buSzTx/>
                </a:pPr>
                <a:r>
                  <a:rPr lang="en-US" sz="4700" b="1" i="0" kern="120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  <a:sym typeface="Muli"/>
                  </a:rPr>
                  <a:t>= </a:t>
                </a:r>
                <a:r>
                  <a:rPr lang="en-US" sz="4700" b="1" i="0" kern="1200" spc="-150" dirty="0">
                    <a:solidFill>
                      <a:srgbClr val="000000"/>
                    </a:solidFill>
                    <a:latin typeface="Book Antiqua"/>
                    <a:cs typeface="SutonnyMJ" pitchFamily="2" charset="0"/>
                    <a:sym typeface="Mul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kern="1200" spc="-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SutonnyMJ" pitchFamily="2" charset="0"/>
                            <a:sym typeface="Muli"/>
                          </a:rPr>
                        </m:ctrlPr>
                      </m:fPr>
                      <m:num>
                        <m:r>
                          <a:rPr lang="en-US" sz="4800" b="1" i="1" kern="1200" spc="-15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SutonnyMJ" pitchFamily="2" charset="0"/>
                            <a:sym typeface="Muli"/>
                          </a:rPr>
                          <m:t>𝟐𝟔</m:t>
                        </m:r>
                        <m:r>
                          <a:rPr lang="en-US" sz="4800" b="1" i="1" kern="1200" spc="-15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SutonnyMJ" pitchFamily="2" charset="0"/>
                            <a:sym typeface="Muli"/>
                          </a:rPr>
                          <m:t>.</m:t>
                        </m:r>
                        <m:r>
                          <a:rPr lang="en-US" sz="4800" b="1" i="1" kern="1200" spc="-15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SutonnyMJ" pitchFamily="2" charset="0"/>
                            <a:sym typeface="Muli"/>
                          </a:rPr>
                          <m:t>𝟔𝟔</m:t>
                        </m:r>
                        <m:r>
                          <a:rPr lang="en-US" sz="4800" b="1" kern="1200" spc="-15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Nikosh" pitchFamily="2" charset="0"/>
                            <a:sym typeface="Muli"/>
                          </a:rPr>
                          <m:t> </m:t>
                        </m:r>
                        <m:r>
                          <a:rPr lang="en-US" sz="4800" b="1" kern="1200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SutonnyMJ" pitchFamily="2" charset="0"/>
                            <a:sym typeface="Muli"/>
                          </a:rPr>
                          <m:t>×  </m:t>
                        </m:r>
                        <m:r>
                          <m:rPr>
                            <m:nor/>
                          </m:rPr>
                          <a:rPr lang="en-US" sz="4800" b="1" i="0" kern="1200" spc="-15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SutonnyMJ" pitchFamily="2" charset="0"/>
                            <a:sym typeface="Muli"/>
                          </a:rPr>
                          <m:t>24</m:t>
                        </m:r>
                        <m:r>
                          <m:rPr>
                            <m:nor/>
                          </m:rPr>
                          <a:rPr lang="en-US" sz="4800" b="1" i="0" kern="1200" spc="-150">
                            <a:solidFill>
                              <a:srgbClr val="000000"/>
                            </a:solidFill>
                            <a:latin typeface="Nikosh" pitchFamily="2" charset="0"/>
                            <a:ea typeface="Cambria Math"/>
                            <a:cs typeface="Nikosh" pitchFamily="2" charset="0"/>
                            <a:sym typeface="Mul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800" b="1" i="0" kern="1200" spc="-150">
                            <a:solidFill>
                              <a:srgbClr val="000000"/>
                            </a:solidFill>
                            <a:latin typeface="Nikosh" pitchFamily="2" charset="0"/>
                            <a:ea typeface="Cambria Math"/>
                            <a:cs typeface="Nikosh" pitchFamily="2" charset="0"/>
                            <a:sym typeface="Muli"/>
                          </a:rPr>
                          <m:t>ঘন্টা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800" b="1" i="0" kern="1200" spc="-15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Muli"/>
                          </a:rPr>
                          <m:t>8 </m:t>
                        </m:r>
                        <m:r>
                          <m:rPr>
                            <m:nor/>
                          </m:rPr>
                          <a:rPr lang="en-US" sz="4800" b="1" i="0" kern="120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ea typeface="Calibri" pitchFamily="34" charset="0"/>
                            <a:cs typeface="Nikosh" pitchFamily="2" charset="0"/>
                            <a:sym typeface="Muli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800" b="1" i="0" kern="120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ea typeface="Calibri" pitchFamily="34" charset="0"/>
                            <a:cs typeface="Nikosh" pitchFamily="2" charset="0"/>
                            <a:sym typeface="Muli"/>
                          </a:rPr>
                          <m:t>ঘন্টা</m:t>
                        </m:r>
                        <m:r>
                          <m:rPr>
                            <m:nor/>
                          </m:rPr>
                          <a:rPr lang="en-US" sz="4800" b="1" i="0" kern="1200" spc="-150" dirty="0">
                            <a:solidFill>
                              <a:srgbClr val="000000"/>
                            </a:solidFill>
                            <a:latin typeface="SutonnyMJ" pitchFamily="2" charset="0"/>
                            <a:ea typeface="Calibri" pitchFamily="34" charset="0"/>
                            <a:cs typeface="SutonnyMJ" pitchFamily="2" charset="0"/>
                            <a:sym typeface="Mul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4700" b="1" i="0" kern="1200" spc="-150" dirty="0">
                    <a:solidFill>
                      <a:srgbClr val="000000"/>
                    </a:solidFill>
                    <a:latin typeface="SutonnyMJ" pitchFamily="2" charset="0"/>
                    <a:ea typeface="Calibri" pitchFamily="34" charset="0"/>
                    <a:cs typeface="SutonnyMJ" pitchFamily="2" charset="0"/>
                    <a:sym typeface="Muli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700" b="1" i="1" kern="1200" spc="-1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SutonnyMJ" pitchFamily="2" charset="0"/>
                            <a:sym typeface="Muli"/>
                          </a:rPr>
                        </m:ctrlPr>
                      </m:fPr>
                      <m:num>
                        <m:r>
                          <a:rPr lang="en-US" sz="4700" b="1" i="1" kern="1200" spc="-150" smtClean="0">
                            <a:solidFill>
                              <a:srgbClr val="000000"/>
                            </a:solidFill>
                            <a:latin typeface="Cambria Math"/>
                            <a:cs typeface="SutonnyMJ" pitchFamily="2" charset="0"/>
                            <a:sym typeface="Muli"/>
                          </a:rPr>
                          <m:t>𝟔𝟑𝟗</m:t>
                        </m:r>
                        <m:r>
                          <a:rPr lang="en-US" sz="4700" b="1" i="1" kern="1200" spc="-150" smtClean="0">
                            <a:solidFill>
                              <a:srgbClr val="000000"/>
                            </a:solidFill>
                            <a:latin typeface="Cambria Math"/>
                            <a:cs typeface="SutonnyMJ" pitchFamily="2" charset="0"/>
                            <a:sym typeface="Muli"/>
                          </a:rPr>
                          <m:t>.</m:t>
                        </m:r>
                        <m:r>
                          <a:rPr lang="en-US" sz="4700" b="1" i="1" kern="1200" spc="-150" smtClean="0">
                            <a:solidFill>
                              <a:srgbClr val="000000"/>
                            </a:solidFill>
                            <a:latin typeface="Cambria Math"/>
                            <a:cs typeface="SutonnyMJ" pitchFamily="2" charset="0"/>
                            <a:sym typeface="Muli"/>
                          </a:rPr>
                          <m:t>𝟖𝟒</m:t>
                        </m:r>
                      </m:num>
                      <m:den>
                        <m:r>
                          <a:rPr lang="en-US" sz="4700" b="1" i="1" kern="1200" spc="-150" smtClean="0">
                            <a:solidFill>
                              <a:srgbClr val="000000"/>
                            </a:solidFill>
                            <a:latin typeface="Cambria Math"/>
                            <a:cs typeface="SutonnyMJ" pitchFamily="2" charset="0"/>
                            <a:sym typeface="Muli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sz="4700" b="1" i="0" kern="1200" spc="-150" dirty="0">
                    <a:solidFill>
                      <a:srgbClr val="000000"/>
                    </a:solidFill>
                    <a:latin typeface="SutonnyMJ" pitchFamily="2" charset="0"/>
                    <a:ea typeface="Calibri" pitchFamily="34" charset="0"/>
                    <a:cs typeface="SutonnyMJ" pitchFamily="2" charset="0"/>
                    <a:sym typeface="Muli"/>
                  </a:rPr>
                  <a:t> </a:t>
                </a:r>
                <a:r>
                  <a:rPr lang="en-US" sz="47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Kw</a:t>
                </a:r>
                <a:endParaRPr lang="en-US" sz="4700" b="1" i="0" kern="1200" spc="-150" dirty="0">
                  <a:solidFill>
                    <a:srgbClr val="000000"/>
                  </a:solidFill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  <a:p>
                <a:pPr marL="0" lvl="0" indent="0">
                  <a:buClrTx/>
                  <a:buSzTx/>
                </a:pPr>
                <a:endParaRPr lang="en-US" sz="2000" b="1" i="0" kern="1200" spc="-150" dirty="0">
                  <a:solidFill>
                    <a:srgbClr val="000000"/>
                  </a:solidFill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  <a:p>
                <a:pPr marL="0" lvl="0" indent="0">
                  <a:buClrTx/>
                  <a:buSzTx/>
                </a:pPr>
                <a:r>
                  <a:rPr lang="en-US" sz="4700" b="1" i="0" kern="1200" spc="-150" dirty="0">
                    <a:solidFill>
                      <a:srgbClr val="000000"/>
                    </a:solidFill>
                    <a:latin typeface="SutonnyMJ" pitchFamily="2" charset="0"/>
                    <a:ea typeface="Calibri" pitchFamily="34" charset="0"/>
                    <a:cs typeface="SutonnyMJ" pitchFamily="2" charset="0"/>
                    <a:sym typeface="Muli"/>
                  </a:rPr>
                  <a:t>= </a:t>
                </a:r>
                <a:r>
                  <a:rPr lang="en-US" sz="47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79.98 Kw = 80 Kw </a:t>
                </a:r>
              </a:p>
              <a:p>
                <a:pPr marL="0" indent="0">
                  <a:buClrTx/>
                  <a:buSzTx/>
                </a:pPr>
                <a:r>
                  <a:rPr lang="en-US" sz="4000" b="1" i="0" kern="1200" spc="-300" dirty="0" err="1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হিমায়ন</a:t>
                </a:r>
                <a:r>
                  <a:rPr lang="en-US" sz="4000" b="1" i="0" kern="1200" spc="-300" dirty="0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000" b="1" i="0" kern="1200" spc="-300" dirty="0" err="1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যন্ত্রের</a:t>
                </a:r>
                <a:r>
                  <a:rPr lang="en-US" sz="4000" b="1" i="0" kern="1200" spc="-300" dirty="0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 </a:t>
                </a:r>
                <a:r>
                  <a:rPr lang="en-US" sz="4000" b="1" i="0" kern="1200" spc="-300" dirty="0" err="1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ক্ষমতা</a:t>
                </a:r>
                <a:r>
                  <a:rPr lang="en-US" sz="4000" b="1" i="0" kern="1200" spc="-300" dirty="0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40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(Capacity  of  </a:t>
                </a:r>
                <a:r>
                  <a:rPr lang="en-US" sz="4000" b="1" i="0" kern="1200" spc="-300" dirty="0">
                    <a:solidFill>
                      <a:srgbClr val="FF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TR</a:t>
                </a:r>
                <a:r>
                  <a:rPr lang="en-US" sz="40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)  </a:t>
                </a:r>
              </a:p>
              <a:p>
                <a:pPr marL="0" lvl="0" indent="0">
                  <a:buClrTx/>
                  <a:buSzTx/>
                </a:pPr>
                <a:r>
                  <a:rPr lang="en-US" sz="4400" b="1" i="0" kern="1200" spc="-30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                                 = </a:t>
                </a:r>
                <a:r>
                  <a:rPr lang="en-US" sz="4400" b="1" i="0" kern="1200" spc="-150" dirty="0">
                    <a:solidFill>
                      <a:srgbClr val="0000FF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80</a:t>
                </a:r>
                <a:r>
                  <a:rPr lang="en-US" sz="4400" b="1" i="0" kern="1200" spc="-150" dirty="0">
                    <a:solidFill>
                      <a:srgbClr val="000000"/>
                    </a:solidFill>
                    <a:latin typeface="Nikosh" pitchFamily="2" charset="0"/>
                    <a:ea typeface="Calibri" pitchFamily="34" charset="0"/>
                    <a:cs typeface="Nikosh" pitchFamily="2" charset="0"/>
                    <a:sym typeface="Muli"/>
                  </a:rPr>
                  <a:t> Kw Ans.</a:t>
                </a:r>
              </a:p>
              <a:p>
                <a:pPr marL="0" lvl="0" indent="0">
                  <a:buClrTx/>
                  <a:buSzTx/>
                </a:pPr>
                <a:endParaRPr lang="en-US" sz="4700" b="1" i="0" kern="1200" spc="-150" dirty="0">
                  <a:solidFill>
                    <a:srgbClr val="000000"/>
                  </a:solidFill>
                  <a:latin typeface="SutonnyMJ" pitchFamily="2" charset="0"/>
                  <a:ea typeface="Calibri" pitchFamily="34" charset="0"/>
                  <a:cs typeface="SutonnyMJ" pitchFamily="2" charset="0"/>
                  <a:sym typeface="Muli"/>
                </a:endParaRPr>
              </a:p>
              <a:p>
                <a:pPr marL="0" lvl="0"/>
                <a:endParaRPr lang="en-US" sz="66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5312" r="-2024" b="-51914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048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9126537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5076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lvl="0" indent="-419100"/>
            <a:r>
              <a:rPr lang="en-US" sz="61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সাবধানতা</a:t>
            </a:r>
            <a:r>
              <a:rPr lang="en-US" sz="61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(Precaution)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just"/>
            <a:r>
              <a:rPr lang="en-US" sz="42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2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2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2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সূক্ষ্ণভাবে</a:t>
            </a:r>
            <a:r>
              <a:rPr lang="en-US" sz="42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42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করার</a:t>
            </a:r>
            <a:r>
              <a:rPr lang="en-US" sz="42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জন্য</a:t>
            </a:r>
            <a:endParaRPr lang="en-US" sz="425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just"/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বস্তুর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চিলিং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রেট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বিবেচনা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 lvl="0" algn="just"/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প্রয়োজনে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শিক্ষকের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পরামর্শ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সহায়তা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algn="just"/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প্রহণ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r>
              <a:rPr lang="en-US" sz="4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algn="just"/>
            <a:endParaRPr lang="en-US" sz="40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(Remarks) </a:t>
            </a:r>
            <a:endParaRPr lang="en-US" sz="660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 algn="ctr"/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সম্পর্কিত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indent="0" algn="ctr"/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পারলে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করলে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</a:t>
            </a:r>
            <a:endParaRPr lang="en-US" sz="4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 algn="ctr"/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করবে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48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lvl="0" algn="ctr"/>
            <a:r>
              <a:rPr lang="en-US" sz="2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সমাপ্ত</a:t>
            </a:r>
            <a:endParaRPr lang="en-US" sz="2800" b="1" spc="-3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0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6096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>
              <a:lnSpc>
                <a:spcPts val="2000"/>
              </a:lnSpc>
            </a:pP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পরবর্তী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নং-০৬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8110"/>
            <a:ext cx="7315200" cy="3276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 algn="ctr">
              <a:lnSpc>
                <a:spcPts val="5600"/>
              </a:lnSpc>
            </a:pPr>
            <a:r>
              <a:rPr lang="en-GB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GB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</a:t>
            </a:r>
            <a:r>
              <a:rPr lang="en-GB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5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lvl="0"/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(Study the people's load)</a:t>
            </a:r>
          </a:p>
          <a:p>
            <a:pPr marL="0" lvl="0" algn="ctr"/>
            <a:r>
              <a:rPr lang="en-US" sz="4800" b="1" i="0" spc="-30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48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--06-2021  </a:t>
            </a:r>
            <a:r>
              <a:rPr lang="en-US" sz="48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48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- ০৯ </a:t>
            </a:r>
            <a:r>
              <a:rPr lang="en-US" sz="48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টা</a:t>
            </a:r>
            <a:endParaRPr lang="en-US" sz="4800" b="1" i="0" spc="-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47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8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48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666750"/>
            <a:ext cx="3320350" cy="337265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371600" y="2249575"/>
            <a:ext cx="3756100" cy="1848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60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7404629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36710"/>
            <a:ext cx="7239000" cy="3056007"/>
          </a:xfrm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1001">
            <a:schemeClr val="lt1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80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হিমাগার</a:t>
            </a:r>
            <a:r>
              <a:rPr lang="en-US" sz="5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5800" b="1" spc="-150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ফিস</a:t>
            </a:r>
            <a:r>
              <a:rPr lang="en-US" sz="5800" b="1" spc="-15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800" b="1" spc="-150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ফ্রিজিং</a:t>
            </a:r>
            <a:r>
              <a:rPr lang="en-US" sz="5800" b="1" spc="-15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800" b="1" spc="-150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প্লান্ট</a:t>
            </a:r>
            <a:r>
              <a:rPr lang="en-US" sz="5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6100" b="1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মাংস</a:t>
            </a:r>
            <a:r>
              <a:rPr lang="en-US" sz="6100" b="1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সংরক্ষণাগারের</a:t>
            </a:r>
            <a:r>
              <a:rPr lang="en-US" sz="6100" b="1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100" b="1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প্রোডাক্ট</a:t>
            </a:r>
            <a:r>
              <a:rPr lang="en-US" sz="61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62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নিরূপণ</a:t>
            </a:r>
            <a:r>
              <a:rPr lang="en-US" sz="6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6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62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5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5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19200" y="448003"/>
            <a:ext cx="7239000" cy="904548"/>
          </a:xfrm>
          <a:prstGeom prst="rect">
            <a:avLst/>
          </a:prstGeom>
          <a:solidFill>
            <a:srgbClr val="FFFF00"/>
          </a:solidFill>
          <a:ln w="57150" cap="flat" cmpd="sng" algn="ctr">
            <a:solidFill>
              <a:srgbClr val="0000F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lnSpc>
                <a:spcPts val="4500"/>
              </a:lnSpc>
            </a:pP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সেশন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শিখবো</a:t>
            </a:r>
            <a:endParaRPr lang="en-US" sz="660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50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9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99584"/>
            <a:ext cx="7152650" cy="2646878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6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6096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>
              <a:lnSpc>
                <a:spcPts val="2000"/>
              </a:lnSpc>
            </a:pP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পরবর্তী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নং-০৬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8110"/>
            <a:ext cx="7315200" cy="3276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 algn="ctr">
              <a:lnSpc>
                <a:spcPts val="5600"/>
              </a:lnSpc>
            </a:pPr>
            <a:r>
              <a:rPr lang="en-GB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GB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</a:t>
            </a:r>
            <a:r>
              <a:rPr lang="en-GB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5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lvl="0"/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(Study the people's load)</a:t>
            </a:r>
          </a:p>
          <a:p>
            <a:pPr marL="0" lvl="0" algn="ctr"/>
            <a:r>
              <a:rPr lang="en-US" sz="4800" b="1" i="0" spc="-30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48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--06-2021  </a:t>
            </a:r>
            <a:r>
              <a:rPr lang="en-US" sz="48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48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- ০৯ </a:t>
            </a:r>
            <a:r>
              <a:rPr lang="en-US" sz="48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টা</a:t>
            </a:r>
            <a:endParaRPr lang="en-US" sz="4800" b="1" i="0" spc="-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52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80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14351"/>
            <a:ext cx="7239000" cy="717332"/>
          </a:xfr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2800"/>
              </a:lnSpc>
            </a:pP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3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নং</a:t>
            </a:r>
            <a:r>
              <a:rPr lang="en-US" sz="6600" spc="-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 ৫</a:t>
            </a:r>
            <a:endParaRPr lang="en-US" sz="6600" spc="-3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352550"/>
            <a:ext cx="7239000" cy="3139476"/>
          </a:xfr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2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হিমাগার</a:t>
            </a:r>
            <a:r>
              <a:rPr lang="en-US" sz="5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52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ফিস</a:t>
            </a:r>
            <a:r>
              <a:rPr lang="en-US" sz="5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ফ্রিজিং</a:t>
            </a:r>
            <a:r>
              <a:rPr lang="en-US" sz="5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প্লান্ট</a:t>
            </a:r>
            <a:r>
              <a:rPr lang="en-US" sz="5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52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মাংস</a:t>
            </a:r>
            <a:r>
              <a:rPr lang="en-US" sz="5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2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সংরক্ষণাগারের</a:t>
            </a:r>
            <a:r>
              <a:rPr lang="en-US" sz="5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প্রোডাক্ট</a:t>
            </a:r>
            <a:r>
              <a:rPr lang="en-US" sz="5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2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নিরূপণ</a:t>
            </a:r>
            <a:r>
              <a:rPr lang="en-US" sz="52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3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(Study  the  product  load  of  a  cold storage,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36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fish  freezing plant,  or  meet storage)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86D49-883D-4A7A-84C1-6D63E67B101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9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681" y="435520"/>
            <a:ext cx="7315200" cy="1154006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indent="-419100" algn="ctr"/>
            <a:r>
              <a:rPr lang="en-US" sz="3700" spc="-300" dirty="0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5. Study the product load of a cold storage/ Fish freezing plant/ Meat storage </a:t>
            </a:r>
            <a:endParaRPr lang="en-US" sz="3700" b="0" spc="-300" dirty="0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68356"/>
            <a:ext cx="7315200" cy="2823670"/>
          </a:xfrm>
          <a:solidFill>
            <a:schemeClr val="bg1"/>
          </a:solidFill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/>
            <a:r>
              <a:rPr lang="en-US" sz="5100" b="1" i="0" spc="-300" dirty="0">
                <a:solidFill>
                  <a:srgbClr val="000000"/>
                </a:solidFill>
              </a:rPr>
              <a:t>S.O:5.1 Calculate the product </a:t>
            </a:r>
          </a:p>
          <a:p>
            <a:pPr marL="0" algn="ctr"/>
            <a:r>
              <a:rPr lang="en-US" sz="6600" b="1" i="0" spc="-300" dirty="0">
                <a:solidFill>
                  <a:srgbClr val="000000"/>
                </a:solidFill>
              </a:rPr>
              <a:t>load of a </a:t>
            </a:r>
            <a:r>
              <a:rPr lang="en-US" sz="6600" b="1" i="0" spc="-300" dirty="0">
                <a:solidFill>
                  <a:srgbClr val="0000FF"/>
                </a:solidFill>
              </a:rPr>
              <a:t>cold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0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5900" b="1" i="0" spc="-300" dirty="0">
                <a:solidFill>
                  <a:srgbClr val="000000"/>
                </a:solidFill>
              </a:rPr>
              <a:t>5.2 Calculate the product</a:t>
            </a:r>
          </a:p>
          <a:p>
            <a:pPr marL="0" lvl="0"/>
            <a:r>
              <a:rPr lang="en-US" sz="5400" b="1" i="0" spc="-300" dirty="0">
                <a:solidFill>
                  <a:srgbClr val="000000"/>
                </a:solidFill>
              </a:rPr>
              <a:t>load of a </a:t>
            </a:r>
            <a:r>
              <a:rPr lang="en-US" sz="5400" b="1" i="0" spc="-300" dirty="0">
                <a:solidFill>
                  <a:srgbClr val="FF0000"/>
                </a:solidFill>
              </a:rPr>
              <a:t>Fish freezing plant</a:t>
            </a:r>
          </a:p>
          <a:p>
            <a:pPr marL="0" lvl="0"/>
            <a:r>
              <a:rPr lang="en-US" sz="5900" b="1" i="0" spc="-300" dirty="0">
                <a:solidFill>
                  <a:srgbClr val="000000"/>
                </a:solidFill>
              </a:rPr>
              <a:t>5.3 Calculate the product</a:t>
            </a:r>
          </a:p>
          <a:p>
            <a:pPr marL="0" lvl="0" algn="ctr"/>
            <a:r>
              <a:rPr lang="en-US" sz="7000" b="1" i="0" spc="-300" dirty="0">
                <a:solidFill>
                  <a:srgbClr val="000000"/>
                </a:solidFill>
              </a:rPr>
              <a:t>load of </a:t>
            </a:r>
            <a:r>
              <a:rPr lang="en-US" sz="7000" b="1" i="0" spc="-300" dirty="0">
                <a:solidFill>
                  <a:srgbClr val="0000FF"/>
                </a:solidFill>
              </a:rPr>
              <a:t>meat storage</a:t>
            </a:r>
          </a:p>
          <a:p>
            <a:pPr lvl="0"/>
            <a:endParaRPr lang="en-US" b="1" i="0" dirty="0"/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1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99" y="590550"/>
            <a:ext cx="1676401" cy="1083600"/>
          </a:xfrm>
          <a:ln w="57150">
            <a:solidFill>
              <a:srgbClr val="00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নমূনা</a:t>
            </a:r>
            <a:endParaRPr lang="en-US" sz="72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018074"/>
              </p:ext>
            </p:extLst>
          </p:nvPr>
        </p:nvGraphicFramePr>
        <p:xfrm>
          <a:off x="1295400" y="1885949"/>
          <a:ext cx="7152650" cy="2606076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76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endParaRPr lang="en-US" sz="4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2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</a:t>
                      </a:r>
                      <a:r>
                        <a:rPr lang="en-US" sz="32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3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08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6398</TotalTime>
  <Words>3567</Words>
  <Application>Microsoft Office PowerPoint</Application>
  <PresentationFormat>On-screen Show (16:9)</PresentationFormat>
  <Paragraphs>461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Times New Roman</vt:lpstr>
      <vt:lpstr>Tinos</vt:lpstr>
      <vt:lpstr>Oswald</vt:lpstr>
      <vt:lpstr>Arial</vt:lpstr>
      <vt:lpstr>Cambria Math</vt:lpstr>
      <vt:lpstr>Book Antiqua</vt:lpstr>
      <vt:lpstr>Kalpurush</vt:lpstr>
      <vt:lpstr>Calibri</vt:lpstr>
      <vt:lpstr>SutonnyMJ</vt:lpstr>
      <vt:lpstr>Nikosh</vt:lpstr>
      <vt:lpstr>Academy Engraved LET</vt:lpstr>
      <vt:lpstr>Quintus template</vt:lpstr>
      <vt:lpstr>                 জব নং- ৫</vt:lpstr>
      <vt:lpstr>5</vt:lpstr>
      <vt:lpstr>  wkÿK cwiwPwZ</vt:lpstr>
      <vt:lpstr>কুলিং অ্যান্ড ‍হিটিং লোড ক্যালকুলেশন Cooling And Heating Load Calculation</vt:lpstr>
      <vt:lpstr>PowerPoint Presentation</vt:lpstr>
      <vt:lpstr>       জব নং-  ৫</vt:lpstr>
      <vt:lpstr>5. Study the product load of a cold storage/ Fish freezing plant/ Meat storage </vt:lpstr>
      <vt:lpstr>PowerPoint Presentation</vt:lpstr>
      <vt:lpstr>নমূনা</vt:lpstr>
      <vt:lpstr>PowerPoint Presentation</vt:lpstr>
      <vt:lpstr>5</vt:lpstr>
      <vt:lpstr>জব শীট</vt:lpstr>
      <vt:lpstr>উদ্দেশ্য (Objectives):</vt:lpstr>
      <vt:lpstr>PowerPoint Presentation</vt:lpstr>
      <vt:lpstr>কার্যপ্রণালী (Working  procedure)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উদাহরণ-১ (ফিশ ফ্রিজিং প্লান্ট )</vt:lpstr>
      <vt:lpstr>PowerPoint Presentation</vt:lpstr>
      <vt:lpstr>সমাধানঃ</vt:lpstr>
      <vt:lpstr>PowerPoint Presentation</vt:lpstr>
      <vt:lpstr>PowerPoint Presentation</vt:lpstr>
      <vt:lpstr>PowerPoint Presentation</vt:lpstr>
      <vt:lpstr>উদাহরণ - ২ (wngvMvi/‡Kvì)</vt:lpstr>
      <vt:lpstr>PowerPoint Presentation</vt:lpstr>
      <vt:lpstr>PowerPoint Presentation</vt:lpstr>
      <vt:lpstr>PowerPoint Presentation</vt:lpstr>
      <vt:lpstr>PowerPoint Presentation</vt:lpstr>
      <vt:lpstr>সমাধান (Soluation)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সাবধানতা (Precaution)</vt:lpstr>
      <vt:lpstr>মন্তব্য(Remarks) </vt:lpstr>
      <vt:lpstr>পরবর্তী জব নং-০৬</vt:lpstr>
      <vt:lpstr>THANKS!</vt:lpstr>
      <vt:lpstr>ধন্যবাদ</vt:lpstr>
      <vt:lpstr>PowerPoint Presentation</vt:lpstr>
      <vt:lpstr>PowerPoint Presentation</vt:lpstr>
      <vt:lpstr>পরবর্তী জব নং-০৬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A.M. Atiqullah</cp:lastModifiedBy>
  <cp:revision>2757</cp:revision>
  <dcterms:modified xsi:type="dcterms:W3CDTF">2021-12-24T14:42:59Z</dcterms:modified>
</cp:coreProperties>
</file>